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9" r:id="rId2"/>
    <p:sldId id="258" r:id="rId3"/>
    <p:sldId id="282" r:id="rId4"/>
    <p:sldId id="256" r:id="rId5"/>
    <p:sldId id="283" r:id="rId6"/>
    <p:sldId id="265" r:id="rId7"/>
    <p:sldId id="275" r:id="rId8"/>
    <p:sldId id="279" r:id="rId9"/>
    <p:sldId id="269" r:id="rId10"/>
    <p:sldId id="280" r:id="rId11"/>
    <p:sldId id="273" r:id="rId12"/>
    <p:sldId id="284" r:id="rId13"/>
    <p:sldId id="264" r:id="rId14"/>
    <p:sldId id="274"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4660"/>
  </p:normalViewPr>
  <p:slideViewPr>
    <p:cSldViewPr snapToGrid="0">
      <p:cViewPr varScale="1">
        <p:scale>
          <a:sx n="146" d="100"/>
          <a:sy n="146" d="100"/>
        </p:scale>
        <p:origin x="132" y="40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8" d="100"/>
          <a:sy n="78" d="100"/>
        </p:scale>
        <p:origin x="375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Largest Customer</c:v>
                </c:pt>
              </c:strCache>
            </c:strRef>
          </c:tx>
          <c:spPr>
            <a:solidFill>
              <a:schemeClr val="accent1"/>
            </a:solidFill>
            <a:ln>
              <a:noFill/>
            </a:ln>
            <a:effectLst/>
            <a:sp3d/>
          </c:spPr>
          <c:invertIfNegative val="0"/>
          <c:dLbls>
            <c:spPr>
              <a:solidFill>
                <a:schemeClr val="accent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"$"#,##0.0</c:formatCode>
                <c:ptCount val="6"/>
                <c:pt idx="0">
                  <c:v>4.0999999999999996</c:v>
                </c:pt>
                <c:pt idx="1">
                  <c:v>9.4</c:v>
                </c:pt>
                <c:pt idx="2">
                  <c:v>8.1999999999999993</c:v>
                </c:pt>
                <c:pt idx="3">
                  <c:v>8.4</c:v>
                </c:pt>
                <c:pt idx="4">
                  <c:v>17.100000000000001</c:v>
                </c:pt>
                <c:pt idx="5">
                  <c:v>21.8</c:v>
                </c:pt>
              </c:numCache>
            </c:numRef>
          </c:val>
          <c:extLst>
            <c:ext xmlns:c16="http://schemas.microsoft.com/office/drawing/2014/chart" uri="{C3380CC4-5D6E-409C-BE32-E72D297353CC}">
              <c16:uniqueId val="{00000000-477A-495D-82A4-3627D2AF3F39}"/>
            </c:ext>
          </c:extLst>
        </c:ser>
        <c:ser>
          <c:idx val="1"/>
          <c:order val="1"/>
          <c:tx>
            <c:strRef>
              <c:f>Sheet1!$C$1</c:f>
              <c:strCache>
                <c:ptCount val="1"/>
                <c:pt idx="0">
                  <c:v>Other </c:v>
                </c:pt>
              </c:strCache>
            </c:strRef>
          </c:tx>
          <c:spPr>
            <a:solidFill>
              <a:schemeClr val="accent2"/>
            </a:solidFill>
            <a:ln>
              <a:noFill/>
            </a:ln>
            <a:effectLst/>
            <a:sp3d/>
          </c:spPr>
          <c:invertIfNegative val="0"/>
          <c:dLbls>
            <c:dLbl>
              <c:idx val="0"/>
              <c:numFmt formatCode="&quot;$&quot;#,##0.0;[Red]&quot;$&quot;#,##0.0"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3389-4859-AD29-750BDFBC22C1}"/>
                </c:ext>
              </c:extLst>
            </c:dLbl>
            <c:dLbl>
              <c:idx val="1"/>
              <c:numFmt formatCode="&quot;$&quot;#,##0.0;[Red]&quot;$&quot;#,##0.0"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389-4859-AD29-750BDFBC22C1}"/>
                </c:ext>
              </c:extLst>
            </c:dLbl>
            <c:dLbl>
              <c:idx val="2"/>
              <c:numFmt formatCode="&quot;$&quot;#,##0.0;[Red]&quot;$&quot;#,##0.0"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3389-4859-AD29-750BDFBC22C1}"/>
                </c:ext>
              </c:extLst>
            </c:dLbl>
            <c:dLbl>
              <c:idx val="3"/>
              <c:numFmt formatCode="&quot;$&quot;#,##0.0;[Red]&quot;$&quot;#,##0.0"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389-4859-AD29-750BDFBC22C1}"/>
                </c:ext>
              </c:extLst>
            </c:dLbl>
            <c:dLbl>
              <c:idx val="4"/>
              <c:numFmt formatCode="&quot;$&quot;#,##0.0;[Red]&quot;$&quot;#,##0.0"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3389-4859-AD29-750BDFBC22C1}"/>
                </c:ext>
              </c:extLst>
            </c:dLbl>
            <c:dLbl>
              <c:idx val="5"/>
              <c:numFmt formatCode="&quot;$&quot;#,##0.0;[Red]&quot;$&quot;#,##0.0" sourceLinked="0"/>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389-4859-AD29-750BDFBC22C1}"/>
                </c:ext>
              </c:extLst>
            </c:dLbl>
            <c:numFmt formatCode="&quot;$&quot;#,##0.0;[Red]&quot;$&quot;#,##0.0" sourceLinked="0"/>
            <c:spPr>
              <a:solidFill>
                <a:schemeClr val="bg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Sheet1!$C$2:$C$7</c:f>
              <c:numCache>
                <c:formatCode>0.0</c:formatCode>
                <c:ptCount val="6"/>
                <c:pt idx="0" formatCode="General">
                  <c:v>7.3</c:v>
                </c:pt>
                <c:pt idx="1">
                  <c:v>3.6</c:v>
                </c:pt>
                <c:pt idx="2" formatCode="General">
                  <c:v>2.7</c:v>
                </c:pt>
                <c:pt idx="3">
                  <c:v>5</c:v>
                </c:pt>
                <c:pt idx="4" formatCode="General">
                  <c:v>6.4</c:v>
                </c:pt>
                <c:pt idx="5" formatCode="General">
                  <c:v>6.2</c:v>
                </c:pt>
              </c:numCache>
            </c:numRef>
          </c:val>
          <c:extLst>
            <c:ext xmlns:c16="http://schemas.microsoft.com/office/drawing/2014/chart" uri="{C3380CC4-5D6E-409C-BE32-E72D297353CC}">
              <c16:uniqueId val="{00000001-477A-495D-82A4-3627D2AF3F39}"/>
            </c:ext>
          </c:extLst>
        </c:ser>
        <c:ser>
          <c:idx val="2"/>
          <c:order val="2"/>
          <c:tx>
            <c:strRef>
              <c:f>Sheet1!$D$1</c:f>
              <c:strCache>
                <c:ptCount val="1"/>
                <c:pt idx="0">
                  <c:v>Series 3</c:v>
                </c:pt>
              </c:strCache>
            </c:strRef>
          </c:tx>
          <c:spPr>
            <a:solidFill>
              <a:schemeClr val="accent3"/>
            </a:solidFill>
            <a:ln>
              <a:noFill/>
            </a:ln>
            <a:effectLst/>
            <a:sp3d/>
          </c:spPr>
          <c:invertIfNegative val="0"/>
          <c:cat>
            <c:numRef>
              <c:f>Sheet1!$A$2:$A$7</c:f>
              <c:numCache>
                <c:formatCode>General</c:formatCode>
                <c:ptCount val="6"/>
                <c:pt idx="0">
                  <c:v>2018</c:v>
                </c:pt>
                <c:pt idx="1">
                  <c:v>2019</c:v>
                </c:pt>
                <c:pt idx="2">
                  <c:v>2020</c:v>
                </c:pt>
                <c:pt idx="3">
                  <c:v>2021</c:v>
                </c:pt>
                <c:pt idx="4">
                  <c:v>2022</c:v>
                </c:pt>
                <c:pt idx="5">
                  <c:v>2023</c:v>
                </c:pt>
              </c:numCache>
            </c:numRef>
          </c:cat>
          <c:val>
            <c:numRef>
              <c:f>Sheet1!$D$2:$D$7</c:f>
              <c:numCache>
                <c:formatCode>General</c:formatCode>
                <c:ptCount val="6"/>
              </c:numCache>
            </c:numRef>
          </c:val>
          <c:extLst>
            <c:ext xmlns:c16="http://schemas.microsoft.com/office/drawing/2014/chart" uri="{C3380CC4-5D6E-409C-BE32-E72D297353CC}">
              <c16:uniqueId val="{00000002-477A-495D-82A4-3627D2AF3F39}"/>
            </c:ext>
          </c:extLst>
        </c:ser>
        <c:dLbls>
          <c:showLegendKey val="0"/>
          <c:showVal val="0"/>
          <c:showCatName val="0"/>
          <c:showSerName val="0"/>
          <c:showPercent val="0"/>
          <c:showBubbleSize val="0"/>
        </c:dLbls>
        <c:gapWidth val="111"/>
        <c:shape val="box"/>
        <c:axId val="1117772175"/>
        <c:axId val="1117772655"/>
        <c:axId val="0"/>
      </c:bar3DChart>
      <c:catAx>
        <c:axId val="1117772175"/>
        <c:scaling>
          <c:orientation val="minMax"/>
        </c:scaling>
        <c:delete val="1"/>
        <c:axPos val="b"/>
        <c:numFmt formatCode="General" sourceLinked="1"/>
        <c:majorTickMark val="none"/>
        <c:minorTickMark val="none"/>
        <c:tickLblPos val="nextTo"/>
        <c:crossAx val="1117772655"/>
        <c:crosses val="autoZero"/>
        <c:auto val="1"/>
        <c:lblAlgn val="ctr"/>
        <c:lblOffset val="100"/>
        <c:tickMarkSkip val="1"/>
        <c:noMultiLvlLbl val="0"/>
      </c:catAx>
      <c:valAx>
        <c:axId val="111777265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17772175"/>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642889334759216E-2"/>
          <c:y val="8.9987704885241146E-2"/>
          <c:w val="0.89166705953283043"/>
          <c:h val="0.87512490269375875"/>
        </c:manualLayout>
      </c:layout>
      <c:barChart>
        <c:barDir val="col"/>
        <c:grouping val="clustered"/>
        <c:varyColors val="0"/>
        <c:ser>
          <c:idx val="0"/>
          <c:order val="0"/>
          <c:tx>
            <c:strRef>
              <c:f>Sheet1!$B$1</c:f>
              <c:strCache>
                <c:ptCount val="1"/>
                <c:pt idx="0">
                  <c:v>Net Income</c:v>
                </c:pt>
              </c:strCache>
            </c:strRef>
          </c:tx>
          <c:spPr>
            <a:solidFill>
              <a:schemeClr val="accent1"/>
            </a:solidFill>
            <a:ln>
              <a:noFill/>
            </a:ln>
            <a:effectLst/>
          </c:spPr>
          <c:invertIfNegative val="0"/>
          <c:dLbls>
            <c:dLbl>
              <c:idx val="0"/>
              <c:layout>
                <c:manualLayout>
                  <c:x val="-1.3491801446576079E-3"/>
                  <c:y val="9.09557515785944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73-4670-957E-12D8162AA1E2}"/>
                </c:ext>
              </c:extLst>
            </c:dLbl>
            <c:dLbl>
              <c:idx val="1"/>
              <c:layout>
                <c:manualLayout>
                  <c:x val="1.3491801446576079E-3"/>
                  <c:y val="9.09557515785944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73-4670-957E-12D8162AA1E2}"/>
                </c:ext>
              </c:extLst>
            </c:dLbl>
            <c:dLbl>
              <c:idx val="2"/>
              <c:layout>
                <c:manualLayout>
                  <c:x val="-9.8938734326189532E-17"/>
                  <c:y val="9.0955751578595551E-3"/>
                </c:manualLayout>
              </c:layout>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7E6-4B57-8E79-696EB314C497}"/>
                </c:ext>
              </c:extLst>
            </c:dLbl>
            <c:dLbl>
              <c:idx val="3"/>
              <c:delete val="1"/>
              <c:extLst>
                <c:ext xmlns:c15="http://schemas.microsoft.com/office/drawing/2012/chart" uri="{CE6537A1-D6FC-4f65-9D91-7224C49458BB}"/>
                <c:ext xmlns:c16="http://schemas.microsoft.com/office/drawing/2014/chart" uri="{C3380CC4-5D6E-409C-BE32-E72D297353CC}">
                  <c16:uniqueId val="{00000000-FDA0-4257-9264-3436F9651750}"/>
                </c:ext>
              </c:extLst>
            </c:dLbl>
            <c:dLbl>
              <c:idx val="4"/>
              <c:layout>
                <c:manualLayout>
                  <c:x val="2.5137244553454377E-3"/>
                  <c:y val="9.0955751578595274E-3"/>
                </c:manualLayout>
              </c:layout>
              <c:tx>
                <c:rich>
                  <a:bodyPr/>
                  <a:lstStyle/>
                  <a:p>
                    <a:r>
                      <a:rPr lang="en-US" dirty="0"/>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EEA-446D-BFD4-41D1B2121AD1}"/>
                </c:ext>
              </c:extLst>
            </c:dLbl>
            <c:dLbl>
              <c:idx val="5"/>
              <c:layout>
                <c:manualLayout>
                  <c:x val="-1.3491801446576079E-3"/>
                  <c:y val="9.09557515785955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73-4670-957E-12D8162AA1E2}"/>
                </c:ext>
              </c:extLst>
            </c:dLbl>
            <c:numFmt formatCode="&quot;$&quot;#,##0.0" sourceLinked="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c:v>
                </c:pt>
                <c:pt idx="1">
                  <c:v>2019*</c:v>
                </c:pt>
                <c:pt idx="2">
                  <c:v>2020</c:v>
                </c:pt>
                <c:pt idx="3">
                  <c:v>2021</c:v>
                </c:pt>
                <c:pt idx="4">
                  <c:v>2022</c:v>
                </c:pt>
                <c:pt idx="5">
                  <c:v>2023</c:v>
                </c:pt>
              </c:strCache>
            </c:strRef>
          </c:cat>
          <c:val>
            <c:numRef>
              <c:f>Sheet1!$B$2:$B$7</c:f>
              <c:numCache>
                <c:formatCode>#,##0.0</c:formatCode>
                <c:ptCount val="6"/>
                <c:pt idx="0">
                  <c:v>0.9</c:v>
                </c:pt>
                <c:pt idx="1">
                  <c:v>0.3</c:v>
                </c:pt>
                <c:pt idx="2">
                  <c:v>1.5</c:v>
                </c:pt>
                <c:pt idx="3">
                  <c:v>1.7</c:v>
                </c:pt>
                <c:pt idx="4">
                  <c:v>2</c:v>
                </c:pt>
                <c:pt idx="5">
                  <c:v>2.2000000000000002</c:v>
                </c:pt>
              </c:numCache>
            </c:numRef>
          </c:val>
          <c:extLst>
            <c:ext xmlns:c16="http://schemas.microsoft.com/office/drawing/2014/chart" uri="{C3380CC4-5D6E-409C-BE32-E72D297353CC}">
              <c16:uniqueId val="{00000000-5AE1-4838-B799-9A26FD0D88D1}"/>
            </c:ext>
          </c:extLst>
        </c:ser>
        <c:dLbls>
          <c:showLegendKey val="0"/>
          <c:showVal val="0"/>
          <c:showCatName val="0"/>
          <c:showSerName val="0"/>
          <c:showPercent val="0"/>
          <c:showBubbleSize val="0"/>
        </c:dLbls>
        <c:gapWidth val="164"/>
        <c:axId val="810271128"/>
        <c:axId val="810264240"/>
      </c:barChart>
      <c:catAx>
        <c:axId val="810271128"/>
        <c:scaling>
          <c:orientation val="minMax"/>
        </c:scaling>
        <c:delete val="1"/>
        <c:axPos val="b"/>
        <c:numFmt formatCode="General" sourceLinked="1"/>
        <c:majorTickMark val="none"/>
        <c:minorTickMark val="none"/>
        <c:tickLblPos val="nextTo"/>
        <c:crossAx val="810264240"/>
        <c:crosses val="autoZero"/>
        <c:auto val="1"/>
        <c:lblAlgn val="ctr"/>
        <c:lblOffset val="100"/>
        <c:noMultiLvlLbl val="0"/>
      </c:catAx>
      <c:valAx>
        <c:axId val="810264240"/>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10271128"/>
        <c:crosses val="autoZero"/>
        <c:crossBetween val="between"/>
        <c:majorUnit val="0.5"/>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bg1">
          <a:lumMod val="95000"/>
        </a:schemeClr>
      </a:solid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17304477617709"/>
          <c:y val="7.2874906546418899E-2"/>
          <c:w val="0.86482695522382291"/>
          <c:h val="0.89950702122367354"/>
        </c:manualLayout>
      </c:layout>
      <c:barChart>
        <c:barDir val="col"/>
        <c:grouping val="clustered"/>
        <c:varyColors val="0"/>
        <c:ser>
          <c:idx val="0"/>
          <c:order val="0"/>
          <c:tx>
            <c:strRef>
              <c:f>Sheet1!$C$1</c:f>
              <c:strCache>
                <c:ptCount val="1"/>
                <c:pt idx="0">
                  <c:v>Cash &amp; Equivalents</c:v>
                </c:pt>
              </c:strCache>
            </c:strRef>
          </c:tx>
          <c:spPr>
            <a:solidFill>
              <a:schemeClr val="accent1"/>
            </a:solidFill>
            <a:ln>
              <a:noFill/>
            </a:ln>
            <a:effectLst/>
          </c:spPr>
          <c:invertIfNegative val="0"/>
          <c:dLbls>
            <c:dLbl>
              <c:idx val="0"/>
              <c:layout>
                <c:manualLayout>
                  <c:x val="0"/>
                  <c:y val="1.0614543038350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F9A-44F3-8029-CD2696F2425E}"/>
                </c:ext>
              </c:extLst>
            </c:dLbl>
            <c:dLbl>
              <c:idx val="1"/>
              <c:layout>
                <c:manualLayout>
                  <c:x val="1.2773046498314562E-3"/>
                  <c:y val="7.07636202556684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9A-44F3-8029-CD2696F2425E}"/>
                </c:ext>
              </c:extLst>
            </c:dLbl>
            <c:dLbl>
              <c:idx val="2"/>
              <c:layout>
                <c:manualLayout>
                  <c:x val="0"/>
                  <c:y val="1.4152724051133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9A-44F3-8029-CD2696F2425E}"/>
                </c:ext>
              </c:extLst>
            </c:dLbl>
            <c:dLbl>
              <c:idx val="3"/>
              <c:layout>
                <c:manualLayout>
                  <c:x val="1.2773046498313625E-3"/>
                  <c:y val="1.0614543038350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9A-44F3-8029-CD2696F2425E}"/>
                </c:ext>
              </c:extLst>
            </c:dLbl>
            <c:dLbl>
              <c:idx val="4"/>
              <c:layout>
                <c:manualLayout>
                  <c:x val="0"/>
                  <c:y val="3.53818101278342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9A-44F3-8029-CD2696F2425E}"/>
                </c:ext>
              </c:extLst>
            </c:dLbl>
            <c:dLbl>
              <c:idx val="5"/>
              <c:layout>
                <c:manualLayout>
                  <c:x val="0"/>
                  <c:y val="7.07636202556684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9A-44F3-8029-CD2696F2425E}"/>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Sheet1!$B$2:$B$7</c:f>
              <c:numCache>
                <c:formatCode>General</c:formatCode>
                <c:ptCount val="6"/>
                <c:pt idx="0">
                  <c:v>2018</c:v>
                </c:pt>
                <c:pt idx="1">
                  <c:v>2019</c:v>
                </c:pt>
                <c:pt idx="2">
                  <c:v>2020</c:v>
                </c:pt>
                <c:pt idx="3">
                  <c:v>2021</c:v>
                </c:pt>
                <c:pt idx="4">
                  <c:v>2022</c:v>
                </c:pt>
                <c:pt idx="5">
                  <c:v>2023</c:v>
                </c:pt>
              </c:numCache>
            </c:numRef>
          </c:cat>
          <c:val>
            <c:numRef>
              <c:f>Sheet1!$C$2:$C$7</c:f>
              <c:numCache>
                <c:formatCode>"$"#,##0.00_);[Red]\("$"#,##0.00\)</c:formatCode>
                <c:ptCount val="6"/>
                <c:pt idx="0">
                  <c:v>1.8</c:v>
                </c:pt>
                <c:pt idx="1">
                  <c:v>1.8</c:v>
                </c:pt>
                <c:pt idx="2">
                  <c:v>2.9</c:v>
                </c:pt>
                <c:pt idx="3">
                  <c:v>4.0999999999999996</c:v>
                </c:pt>
                <c:pt idx="4">
                  <c:v>5.9</c:v>
                </c:pt>
                <c:pt idx="5">
                  <c:v>7.7</c:v>
                </c:pt>
              </c:numCache>
            </c:numRef>
          </c:val>
          <c:extLst>
            <c:ext xmlns:c16="http://schemas.microsoft.com/office/drawing/2014/chart" uri="{C3380CC4-5D6E-409C-BE32-E72D297353CC}">
              <c16:uniqueId val="{00000000-3E6C-4DFB-BF5F-AAACAF1A9713}"/>
            </c:ext>
          </c:extLst>
        </c:ser>
        <c:dLbls>
          <c:showLegendKey val="0"/>
          <c:showVal val="0"/>
          <c:showCatName val="0"/>
          <c:showSerName val="0"/>
          <c:showPercent val="0"/>
          <c:showBubbleSize val="0"/>
        </c:dLbls>
        <c:gapWidth val="165"/>
        <c:axId val="706095752"/>
        <c:axId val="706096080"/>
      </c:barChart>
      <c:catAx>
        <c:axId val="706095752"/>
        <c:scaling>
          <c:orientation val="minMax"/>
        </c:scaling>
        <c:delete val="1"/>
        <c:axPos val="b"/>
        <c:numFmt formatCode="General" sourceLinked="1"/>
        <c:majorTickMark val="none"/>
        <c:minorTickMark val="none"/>
        <c:tickLblPos val="nextTo"/>
        <c:crossAx val="706096080"/>
        <c:crosses val="autoZero"/>
        <c:auto val="1"/>
        <c:lblAlgn val="ctr"/>
        <c:lblOffset val="100"/>
        <c:noMultiLvlLbl val="0"/>
      </c:catAx>
      <c:valAx>
        <c:axId val="706096080"/>
        <c:scaling>
          <c:orientation val="minMax"/>
          <c:max val="8"/>
          <c:min val="0"/>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06095752"/>
        <c:crosses val="autoZero"/>
        <c:crossBetween val="between"/>
        <c:majorUnit val="2"/>
        <c:min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0.0045</cdr:x>
      <cdr:y>0.87465</cdr:y>
    </cdr:from>
    <cdr:to>
      <cdr:x>1</cdr:x>
      <cdr:y>0.92577</cdr:y>
    </cdr:to>
    <cdr:sp macro="" textlink="">
      <cdr:nvSpPr>
        <cdr:cNvPr id="2" name="TextBox 11">
          <a:extLst xmlns:a="http://schemas.openxmlformats.org/drawingml/2006/main">
            <a:ext uri="{FF2B5EF4-FFF2-40B4-BE49-F238E27FC236}">
              <a16:creationId xmlns:a16="http://schemas.microsoft.com/office/drawing/2014/main" id="{B2B01327-FEBA-9E47-CAE0-7B836C4FAE54}"/>
            </a:ext>
          </a:extLst>
        </cdr:cNvPr>
        <cdr:cNvSpPr txBox="1"/>
      </cdr:nvSpPr>
      <cdr:spPr>
        <a:xfrm xmlns:a="http://schemas.openxmlformats.org/drawingml/2006/main">
          <a:off x="37996" y="4739415"/>
          <a:ext cx="841117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                            2018                         2019                          2020                          2021                         2022                           2023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dirty="0"/>
          </a:p>
        </p:txBody>
      </p:sp>
      <p:sp>
        <p:nvSpPr>
          <p:cNvPr id="3" name="Date Placeholder 2"/>
          <p:cNvSpPr>
            <a:spLocks noGrp="1"/>
          </p:cNvSpPr>
          <p:nvPr>
            <p:ph type="dt" idx="1"/>
          </p:nvPr>
        </p:nvSpPr>
        <p:spPr>
          <a:xfrm>
            <a:off x="4022485" y="0"/>
            <a:ext cx="3078383" cy="471348"/>
          </a:xfrm>
          <a:prstGeom prst="rect">
            <a:avLst/>
          </a:prstGeom>
        </p:spPr>
        <p:txBody>
          <a:bodyPr vert="horz" lIns="92464" tIns="46232" rIns="92464" bIns="46232" rtlCol="0"/>
          <a:lstStyle>
            <a:lvl1pPr algn="r">
              <a:defRPr sz="1200"/>
            </a:lvl1pPr>
          </a:lstStyle>
          <a:p>
            <a:fld id="{E0FD0846-341A-446F-861C-0FDB126D6EB3}" type="datetimeFigureOut">
              <a:rPr lang="en-US" smtClean="0"/>
              <a:t>6/6/2024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2464" tIns="46232" rIns="92464" bIns="46232" rtlCol="0" anchor="ctr"/>
          <a:lstStyle/>
          <a:p>
            <a:endParaRPr lang="en-US" dirty="0"/>
          </a:p>
        </p:txBody>
      </p:sp>
      <p:sp>
        <p:nvSpPr>
          <p:cNvPr id="5" name="Notes Placeholder 4"/>
          <p:cNvSpPr>
            <a:spLocks noGrp="1"/>
          </p:cNvSpPr>
          <p:nvPr>
            <p:ph type="body" sz="quarter" idx="3"/>
          </p:nvPr>
        </p:nvSpPr>
        <p:spPr>
          <a:xfrm>
            <a:off x="710891" y="4517883"/>
            <a:ext cx="5680693" cy="3697033"/>
          </a:xfrm>
          <a:prstGeom prst="rect">
            <a:avLst/>
          </a:prstGeom>
        </p:spPr>
        <p:txBody>
          <a:bodyPr vert="horz" lIns="92464" tIns="46232" rIns="92464" bIns="462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485" y="8917128"/>
            <a:ext cx="3078383" cy="471348"/>
          </a:xfrm>
          <a:prstGeom prst="rect">
            <a:avLst/>
          </a:prstGeom>
        </p:spPr>
        <p:txBody>
          <a:bodyPr vert="horz" lIns="92464" tIns="46232" rIns="92464" bIns="46232" rtlCol="0" anchor="b"/>
          <a:lstStyle>
            <a:lvl1pPr algn="r">
              <a:defRPr sz="1200"/>
            </a:lvl1pPr>
          </a:lstStyle>
          <a:p>
            <a:fld id="{9585FF8B-50DD-4E4E-B790-7AF263B993A7}" type="slidenum">
              <a:rPr lang="en-US" smtClean="0"/>
              <a:t>‹#›</a:t>
            </a:fld>
            <a:endParaRPr lang="en-US" dirty="0"/>
          </a:p>
        </p:txBody>
      </p:sp>
    </p:spTree>
    <p:extLst>
      <p:ext uri="{BB962C8B-B14F-4D97-AF65-F5344CB8AC3E}">
        <p14:creationId xmlns:p14="http://schemas.microsoft.com/office/powerpoint/2010/main" val="175425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942177"/>
            <a:ext cx="5680693" cy="2707540"/>
          </a:xfrm>
        </p:spPr>
        <p:txBody>
          <a:bodyPr/>
          <a:lstStyle/>
          <a:p>
            <a:r>
              <a:rPr lang="en-US" sz="1800" dirty="0"/>
              <a:t>Welcome to the 36</a:t>
            </a:r>
            <a:r>
              <a:rPr lang="en-US" sz="1800" baseline="30000" dirty="0"/>
              <a:t>th</a:t>
            </a:r>
            <a:r>
              <a:rPr lang="en-US" sz="1800" dirty="0"/>
              <a:t> Annual Meeting of Shareholders.</a:t>
            </a:r>
          </a:p>
          <a:p>
            <a:endParaRPr lang="en-US" sz="1800" dirty="0"/>
          </a:p>
          <a:p>
            <a:r>
              <a:rPr lang="en-US" sz="1800" dirty="0"/>
              <a:t>We appreciate your attendance.  </a:t>
            </a:r>
          </a:p>
          <a:p>
            <a:endParaRPr lang="en-US" dirty="0"/>
          </a:p>
          <a:p>
            <a:r>
              <a:rPr lang="en-US" sz="1800" dirty="0"/>
              <a:t>Following adjournment of the formal meeting, management will provide highlights of the Company’s 2022 financial performance, a review of current business conditions and brief comments about 2023 first quarter results.   </a:t>
            </a:r>
          </a:p>
          <a:p>
            <a:endParaRPr lang="en-US" dirty="0"/>
          </a:p>
          <a:p>
            <a:endParaRPr lang="en-US" dirty="0"/>
          </a:p>
        </p:txBody>
      </p:sp>
      <p:sp>
        <p:nvSpPr>
          <p:cNvPr id="4" name="Slide Number Placeholder 3"/>
          <p:cNvSpPr>
            <a:spLocks noGrp="1"/>
          </p:cNvSpPr>
          <p:nvPr>
            <p:ph type="sldNum" sz="quarter" idx="5"/>
          </p:nvPr>
        </p:nvSpPr>
        <p:spPr/>
        <p:txBody>
          <a:bodyPr/>
          <a:lstStyle/>
          <a:p>
            <a:fld id="{9585FF8B-50DD-4E4E-B790-7AF263B993A7}" type="slidenum">
              <a:rPr lang="en-US" smtClean="0"/>
              <a:t>1</a:t>
            </a:fld>
            <a:endParaRPr lang="en-US" dirty="0"/>
          </a:p>
        </p:txBody>
      </p:sp>
    </p:spTree>
    <p:extLst>
      <p:ext uri="{BB962C8B-B14F-4D97-AF65-F5344CB8AC3E}">
        <p14:creationId xmlns:p14="http://schemas.microsoft.com/office/powerpoint/2010/main" val="380677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854822"/>
            <a:ext cx="5680693" cy="1721688"/>
          </a:xfrm>
        </p:spPr>
        <p:txBody>
          <a:bodyPr/>
          <a:lstStyle/>
          <a:p>
            <a:pPr marL="288950" indent="-288950">
              <a:buFont typeface="Arial" panose="020B0604020202020204" pitchFamily="34" charset="0"/>
              <a:buChar char="•"/>
            </a:pPr>
            <a:r>
              <a:rPr lang="en-US" sz="1800" dirty="0"/>
              <a:t>Our agenda is based on the proposals identified in the Proxy materials you received.</a:t>
            </a:r>
          </a:p>
          <a:p>
            <a:endParaRPr lang="en-US" sz="1800" dirty="0"/>
          </a:p>
          <a:p>
            <a:pPr marL="288950" indent="-288950">
              <a:buFont typeface="Arial" panose="020B0604020202020204" pitchFamily="34" charset="0"/>
              <a:buChar char="•"/>
            </a:pPr>
            <a:r>
              <a:rPr lang="en-US" sz="1800" dirty="0"/>
              <a:t>At this time, we will commence the formal part of today’s meeting.</a:t>
            </a:r>
          </a:p>
        </p:txBody>
      </p:sp>
      <p:sp>
        <p:nvSpPr>
          <p:cNvPr id="4" name="Slide Number Placeholder 3"/>
          <p:cNvSpPr>
            <a:spLocks noGrp="1"/>
          </p:cNvSpPr>
          <p:nvPr>
            <p:ph type="sldNum" sz="quarter" idx="5"/>
          </p:nvPr>
        </p:nvSpPr>
        <p:spPr/>
        <p:txBody>
          <a:bodyPr/>
          <a:lstStyle/>
          <a:p>
            <a:fld id="{9585FF8B-50DD-4E4E-B790-7AF263B993A7}" type="slidenum">
              <a:rPr lang="en-US" smtClean="0"/>
              <a:t>2</a:t>
            </a:fld>
            <a:endParaRPr lang="en-US" dirty="0"/>
          </a:p>
        </p:txBody>
      </p:sp>
    </p:spTree>
    <p:extLst>
      <p:ext uri="{BB962C8B-B14F-4D97-AF65-F5344CB8AC3E}">
        <p14:creationId xmlns:p14="http://schemas.microsoft.com/office/powerpoint/2010/main" val="369563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585788"/>
            <a:ext cx="5651500" cy="3179762"/>
          </a:xfrm>
        </p:spPr>
      </p:sp>
      <p:sp>
        <p:nvSpPr>
          <p:cNvPr id="3" name="Notes Placeholder 2"/>
          <p:cNvSpPr>
            <a:spLocks noGrp="1"/>
          </p:cNvSpPr>
          <p:nvPr>
            <p:ph type="body" idx="1"/>
          </p:nvPr>
        </p:nvSpPr>
        <p:spPr>
          <a:xfrm>
            <a:off x="710891" y="4318219"/>
            <a:ext cx="5680693" cy="3697033"/>
          </a:xfrm>
        </p:spPr>
        <p:txBody>
          <a:bodyPr/>
          <a:lstStyle/>
          <a:p>
            <a:pPr marL="288950" indent="-288950">
              <a:buFont typeface="Arial" panose="020B0604020202020204" pitchFamily="34" charset="0"/>
              <a:buChar char="•"/>
            </a:pPr>
            <a:r>
              <a:rPr lang="en-US" sz="1800" dirty="0"/>
              <a:t>Considerable progress has been achieved during the past 3 years regarding the Company’s revenue growth and profitability.</a:t>
            </a:r>
          </a:p>
          <a:p>
            <a:endParaRPr lang="en-US" sz="1800" dirty="0"/>
          </a:p>
          <a:p>
            <a:pPr marL="288950" indent="-288950">
              <a:buFont typeface="Arial" panose="020B0604020202020204" pitchFamily="34" charset="0"/>
              <a:buChar char="•"/>
            </a:pPr>
            <a:r>
              <a:rPr lang="en-US" sz="1800" dirty="0"/>
              <a:t>The 9% increase in 2023 first quarter revenue versus a year ago understates the extent to which higher volume more than offset lower raw material costs compared to a year ago.</a:t>
            </a:r>
          </a:p>
          <a:p>
            <a:endParaRPr lang="en-US" sz="1800" dirty="0"/>
          </a:p>
          <a:p>
            <a:pPr marL="288950" indent="-288950">
              <a:buFont typeface="Arial" panose="020B0604020202020204" pitchFamily="34" charset="0"/>
              <a:buChar char="•"/>
            </a:pPr>
            <a:r>
              <a:rPr lang="en-US" sz="1800" dirty="0"/>
              <a:t>Earnings per share benefited from higher revenue, gross profit and interest income, partially offset by higher operating and income tax expenses. </a:t>
            </a:r>
          </a:p>
        </p:txBody>
      </p:sp>
      <p:sp>
        <p:nvSpPr>
          <p:cNvPr id="4" name="Slide Number Placeholder 3"/>
          <p:cNvSpPr>
            <a:spLocks noGrp="1"/>
          </p:cNvSpPr>
          <p:nvPr>
            <p:ph type="sldNum" sz="quarter" idx="5"/>
          </p:nvPr>
        </p:nvSpPr>
        <p:spPr/>
        <p:txBody>
          <a:bodyPr/>
          <a:lstStyle/>
          <a:p>
            <a:fld id="{9585FF8B-50DD-4E4E-B790-7AF263B993A7}" type="slidenum">
              <a:rPr lang="en-US" smtClean="0"/>
              <a:t>4</a:t>
            </a:fld>
            <a:endParaRPr lang="en-US" dirty="0"/>
          </a:p>
        </p:txBody>
      </p:sp>
    </p:spTree>
    <p:extLst>
      <p:ext uri="{BB962C8B-B14F-4D97-AF65-F5344CB8AC3E}">
        <p14:creationId xmlns:p14="http://schemas.microsoft.com/office/powerpoint/2010/main" val="163933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95325"/>
            <a:ext cx="5632450" cy="3168650"/>
          </a:xfrm>
        </p:spPr>
      </p:sp>
      <p:sp>
        <p:nvSpPr>
          <p:cNvPr id="3" name="Notes Placeholder 2"/>
          <p:cNvSpPr>
            <a:spLocks noGrp="1"/>
          </p:cNvSpPr>
          <p:nvPr>
            <p:ph type="body" idx="1"/>
          </p:nvPr>
        </p:nvSpPr>
        <p:spPr>
          <a:xfrm>
            <a:off x="710891" y="4418051"/>
            <a:ext cx="5680693" cy="3697033"/>
          </a:xfrm>
        </p:spPr>
        <p:txBody>
          <a:bodyPr/>
          <a:lstStyle/>
          <a:p>
            <a:pPr marL="288950" indent="-288950">
              <a:buFont typeface="Arial" panose="020B0604020202020204" pitchFamily="34" charset="0"/>
              <a:buChar char="•"/>
            </a:pPr>
            <a:r>
              <a:rPr lang="en-US" sz="1800" dirty="0"/>
              <a:t>SCI is active in several niche markets of the estimated $600 billion global photonics industry.</a:t>
            </a:r>
          </a:p>
          <a:p>
            <a:r>
              <a:rPr lang="en-US" sz="1800" dirty="0"/>
              <a:t>  </a:t>
            </a:r>
          </a:p>
          <a:p>
            <a:pPr marL="288950" indent="-288950">
              <a:buFont typeface="Arial" panose="020B0604020202020204" pitchFamily="34" charset="0"/>
              <a:buChar char="•"/>
            </a:pPr>
            <a:r>
              <a:rPr lang="en-US" sz="1800" dirty="0"/>
              <a:t>We currently manufacture technically advanced products and provide valued services to the automotive, defense, aerospace and other customers in the photonics industry.</a:t>
            </a:r>
            <a:r>
              <a:rPr lang="en-US" sz="2800" dirty="0"/>
              <a:t> </a:t>
            </a:r>
            <a:endParaRPr lang="en-US" sz="1800" dirty="0"/>
          </a:p>
          <a:p>
            <a:endParaRPr lang="en-US" sz="1800" dirty="0"/>
          </a:p>
          <a:p>
            <a:pPr marL="288950" indent="-288950">
              <a:buFont typeface="Arial" panose="020B0604020202020204" pitchFamily="34" charset="0"/>
              <a:buChar char="•"/>
            </a:pPr>
            <a:r>
              <a:rPr lang="en-US" sz="1800" dirty="0"/>
              <a:t>Our increased capabilities, benefiting from IP and in-house expertise developed over more than 3 decades, enables us to serve additional niche markets as long-term opportunities emerge.  </a:t>
            </a:r>
          </a:p>
          <a:p>
            <a:endParaRPr lang="en-US" dirty="0"/>
          </a:p>
          <a:p>
            <a:endParaRPr lang="en-US" dirty="0"/>
          </a:p>
        </p:txBody>
      </p:sp>
      <p:sp>
        <p:nvSpPr>
          <p:cNvPr id="4" name="Slide Number Placeholder 3"/>
          <p:cNvSpPr>
            <a:spLocks noGrp="1"/>
          </p:cNvSpPr>
          <p:nvPr>
            <p:ph type="sldNum" sz="quarter" idx="5"/>
          </p:nvPr>
        </p:nvSpPr>
        <p:spPr/>
        <p:txBody>
          <a:bodyPr/>
          <a:lstStyle/>
          <a:p>
            <a:fld id="{9585FF8B-50DD-4E4E-B790-7AF263B993A7}" type="slidenum">
              <a:rPr lang="en-US" smtClean="0"/>
              <a:t>6</a:t>
            </a:fld>
            <a:endParaRPr lang="en-US" dirty="0"/>
          </a:p>
        </p:txBody>
      </p:sp>
    </p:spTree>
    <p:extLst>
      <p:ext uri="{BB962C8B-B14F-4D97-AF65-F5344CB8AC3E}">
        <p14:creationId xmlns:p14="http://schemas.microsoft.com/office/powerpoint/2010/main" val="93938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598488"/>
            <a:ext cx="5629275" cy="3167062"/>
          </a:xfrm>
        </p:spPr>
      </p:sp>
      <p:sp>
        <p:nvSpPr>
          <p:cNvPr id="3" name="Notes Placeholder 2"/>
          <p:cNvSpPr>
            <a:spLocks noGrp="1"/>
          </p:cNvSpPr>
          <p:nvPr>
            <p:ph type="body" idx="1"/>
          </p:nvPr>
        </p:nvSpPr>
        <p:spPr>
          <a:xfrm>
            <a:off x="710891" y="4555321"/>
            <a:ext cx="5680693" cy="3697033"/>
          </a:xfrm>
        </p:spPr>
        <p:txBody>
          <a:bodyPr/>
          <a:lstStyle/>
          <a:p>
            <a:r>
              <a:rPr lang="en-US" sz="1800" dirty="0"/>
              <a:t>SCI’s R&amp;D focus is on opportunities that leverage SCI’s expertise in compatible niche markets and accelerating time-to-market.</a:t>
            </a:r>
          </a:p>
          <a:p>
            <a:endParaRPr lang="en-US" dirty="0"/>
          </a:p>
          <a:p>
            <a:r>
              <a:rPr lang="en-US" sz="1800" dirty="0"/>
              <a:t>In-house knowledge concerning optical and electrical properties benefits achievement of innovative product solutions and new applications through collaboration with customers.</a:t>
            </a:r>
          </a:p>
          <a:p>
            <a:endParaRPr lang="en-US" sz="1800" dirty="0"/>
          </a:p>
          <a:p>
            <a:r>
              <a:rPr lang="en-US" sz="1800" dirty="0"/>
              <a:t>The subject of Jing’s poster, shown on the left side of this slide, is “Repressing Noble Metal Ruthenium Target to Reduce the Cost of Bipolar Plate Manufacture in Fuel Cells.”</a:t>
            </a:r>
          </a:p>
        </p:txBody>
      </p:sp>
      <p:sp>
        <p:nvSpPr>
          <p:cNvPr id="4" name="Slide Number Placeholder 3"/>
          <p:cNvSpPr>
            <a:spLocks noGrp="1"/>
          </p:cNvSpPr>
          <p:nvPr>
            <p:ph type="sldNum" sz="quarter" idx="5"/>
          </p:nvPr>
        </p:nvSpPr>
        <p:spPr/>
        <p:txBody>
          <a:bodyPr/>
          <a:lstStyle/>
          <a:p>
            <a:fld id="{9585FF8B-50DD-4E4E-B790-7AF263B993A7}" type="slidenum">
              <a:rPr lang="en-US" smtClean="0"/>
              <a:t>7</a:t>
            </a:fld>
            <a:endParaRPr lang="en-US" dirty="0"/>
          </a:p>
        </p:txBody>
      </p:sp>
    </p:spTree>
    <p:extLst>
      <p:ext uri="{BB962C8B-B14F-4D97-AF65-F5344CB8AC3E}">
        <p14:creationId xmlns:p14="http://schemas.microsoft.com/office/powerpoint/2010/main" val="77892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396875"/>
            <a:ext cx="5632450" cy="3168650"/>
          </a:xfrm>
        </p:spPr>
      </p:sp>
      <p:sp>
        <p:nvSpPr>
          <p:cNvPr id="3" name="Notes Placeholder 2"/>
          <p:cNvSpPr>
            <a:spLocks noGrp="1"/>
          </p:cNvSpPr>
          <p:nvPr>
            <p:ph type="body" idx="1"/>
          </p:nvPr>
        </p:nvSpPr>
        <p:spPr>
          <a:xfrm>
            <a:off x="710891" y="3918873"/>
            <a:ext cx="5680693" cy="3697033"/>
          </a:xfrm>
        </p:spPr>
        <p:txBody>
          <a:bodyPr/>
          <a:lstStyle/>
          <a:p>
            <a:pPr marL="288950" indent="-288950">
              <a:buFont typeface="Arial" panose="020B0604020202020204" pitchFamily="34" charset="0"/>
              <a:buChar char="•"/>
            </a:pPr>
            <a:r>
              <a:rPr lang="en-US" sz="1800" dirty="0"/>
              <a:t>Last year we participated in four industry tradeshows as shown on the left side of this slide. In 2023 we are increasing that number to six to further increase our corporate visibility and direct access to customers.</a:t>
            </a:r>
          </a:p>
          <a:p>
            <a:pPr marL="288950" indent="-288950">
              <a:buFont typeface="Arial" panose="020B0604020202020204" pitchFamily="34" charset="0"/>
              <a:buChar char="•"/>
            </a:pPr>
            <a:endParaRPr lang="en-US" sz="1800" dirty="0"/>
          </a:p>
          <a:p>
            <a:pPr marL="288950" indent="-288950">
              <a:buFont typeface="Arial" panose="020B0604020202020204" pitchFamily="34" charset="0"/>
              <a:buChar char="•"/>
            </a:pPr>
            <a:r>
              <a:rPr lang="en-US" sz="1800" dirty="0"/>
              <a:t>These increased activities, in addition to ongoing customer support and collaboration, led us to add an inside sales person last week. </a:t>
            </a:r>
          </a:p>
          <a:p>
            <a:endParaRPr lang="en-US" sz="1800" dirty="0"/>
          </a:p>
          <a:p>
            <a:pPr marL="288950" indent="-288950">
              <a:buFont typeface="Arial" panose="020B0604020202020204" pitchFamily="34" charset="0"/>
              <a:buChar char="•"/>
            </a:pPr>
            <a:r>
              <a:rPr lang="en-US" sz="1800" dirty="0"/>
              <a:t> A quick reference to Photonics West. It is the largest global conference which attracts customers from multiple segments of the global  Photonics industry. Previously, we had attended this tradeshow; however, 2023 was our first year with a booth and that proved to be worthwhile.</a:t>
            </a:r>
          </a:p>
          <a:p>
            <a:endParaRPr lang="en-US" sz="1800" dirty="0"/>
          </a:p>
          <a:p>
            <a:pPr marL="288950" indent="-288950">
              <a:buFont typeface="Arial" panose="020B0604020202020204" pitchFamily="34" charset="0"/>
              <a:buChar char="•"/>
            </a:pPr>
            <a:r>
              <a:rPr lang="en-US" sz="1800" dirty="0"/>
              <a:t>Feedback from these tradeshows has led to many inquiries, new customers and stronger customer relationships.</a:t>
            </a:r>
          </a:p>
          <a:p>
            <a:endParaRPr lang="en-US" sz="1800" dirty="0"/>
          </a:p>
          <a:p>
            <a:r>
              <a:rPr lang="en-US" sz="1800" dirty="0"/>
              <a:t>. </a:t>
            </a:r>
          </a:p>
        </p:txBody>
      </p:sp>
      <p:sp>
        <p:nvSpPr>
          <p:cNvPr id="4" name="Slide Number Placeholder 3"/>
          <p:cNvSpPr>
            <a:spLocks noGrp="1"/>
          </p:cNvSpPr>
          <p:nvPr>
            <p:ph type="sldNum" sz="quarter" idx="5"/>
          </p:nvPr>
        </p:nvSpPr>
        <p:spPr/>
        <p:txBody>
          <a:bodyPr/>
          <a:lstStyle/>
          <a:p>
            <a:fld id="{9585FF8B-50DD-4E4E-B790-7AF263B993A7}" type="slidenum">
              <a:rPr lang="en-US" smtClean="0"/>
              <a:t>9</a:t>
            </a:fld>
            <a:endParaRPr lang="en-US" dirty="0"/>
          </a:p>
        </p:txBody>
      </p:sp>
    </p:spTree>
    <p:extLst>
      <p:ext uri="{BB962C8B-B14F-4D97-AF65-F5344CB8AC3E}">
        <p14:creationId xmlns:p14="http://schemas.microsoft.com/office/powerpoint/2010/main" val="182515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09588"/>
            <a:ext cx="5632450" cy="3168650"/>
          </a:xfrm>
        </p:spPr>
      </p:sp>
      <p:sp>
        <p:nvSpPr>
          <p:cNvPr id="3" name="Notes Placeholder 2"/>
          <p:cNvSpPr>
            <a:spLocks noGrp="1"/>
          </p:cNvSpPr>
          <p:nvPr>
            <p:ph type="body" idx="1"/>
          </p:nvPr>
        </p:nvSpPr>
        <p:spPr>
          <a:xfrm>
            <a:off x="710891" y="4318219"/>
            <a:ext cx="5680693" cy="3697033"/>
          </a:xfrm>
        </p:spPr>
        <p:txBody>
          <a:bodyPr/>
          <a:lstStyle/>
          <a:p>
            <a:pPr marL="288950" indent="-288950">
              <a:buFont typeface="Arial" panose="020B0604020202020204" pitchFamily="34" charset="0"/>
              <a:buChar char="•"/>
            </a:pPr>
            <a:r>
              <a:rPr lang="en-US" sz="1800" dirty="0"/>
              <a:t>During the past several months we initiated several online campaigns directed toward specific industry groups, pertinent job positions and fields of study.</a:t>
            </a:r>
          </a:p>
          <a:p>
            <a:endParaRPr lang="en-US" sz="1800" dirty="0"/>
          </a:p>
          <a:p>
            <a:pPr marL="288950" indent="-288950">
              <a:buFont typeface="Arial" panose="020B0604020202020204" pitchFamily="34" charset="0"/>
              <a:buChar char="•"/>
            </a:pPr>
            <a:r>
              <a:rPr lang="en-US" sz="1800" dirty="0"/>
              <a:t>For example, as shown on this slide, these efforts include ads on LinkedIn which has proven to be a good platform for raising SCI’s visibility and raising customer interest.</a:t>
            </a:r>
          </a:p>
          <a:p>
            <a:endParaRPr lang="en-US" sz="1800" dirty="0"/>
          </a:p>
          <a:p>
            <a:pPr marL="288950" indent="-288950">
              <a:buFont typeface="Arial" panose="020B0604020202020204" pitchFamily="34" charset="0"/>
              <a:buChar char="•"/>
            </a:pPr>
            <a:r>
              <a:rPr lang="en-US" sz="1800" dirty="0"/>
              <a:t>Additionally, we use Facebook and Twitter to keep current and prospective customers informed about the Company’s events and related topics.  </a:t>
            </a:r>
          </a:p>
        </p:txBody>
      </p:sp>
      <p:sp>
        <p:nvSpPr>
          <p:cNvPr id="4" name="Slide Number Placeholder 3"/>
          <p:cNvSpPr>
            <a:spLocks noGrp="1"/>
          </p:cNvSpPr>
          <p:nvPr>
            <p:ph type="sldNum" sz="quarter" idx="5"/>
          </p:nvPr>
        </p:nvSpPr>
        <p:spPr/>
        <p:txBody>
          <a:bodyPr/>
          <a:lstStyle/>
          <a:p>
            <a:fld id="{9585FF8B-50DD-4E4E-B790-7AF263B993A7}" type="slidenum">
              <a:rPr lang="en-US" smtClean="0"/>
              <a:t>11</a:t>
            </a:fld>
            <a:endParaRPr lang="en-US" dirty="0"/>
          </a:p>
        </p:txBody>
      </p:sp>
    </p:spTree>
    <p:extLst>
      <p:ext uri="{BB962C8B-B14F-4D97-AF65-F5344CB8AC3E}">
        <p14:creationId xmlns:p14="http://schemas.microsoft.com/office/powerpoint/2010/main" val="1438308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904739"/>
            <a:ext cx="5680693" cy="935503"/>
          </a:xfrm>
        </p:spPr>
        <p:txBody>
          <a:bodyPr/>
          <a:lstStyle/>
          <a:p>
            <a:pPr marL="288950" indent="-288950">
              <a:buFont typeface="Arial" panose="020B0604020202020204" pitchFamily="34" charset="0"/>
              <a:buChar char="•"/>
            </a:pPr>
            <a:r>
              <a:rPr lang="en-US" sz="1800" dirty="0"/>
              <a:t>We now have a few moments to respond to questions before Board members and management need to exit for a scheduled meeting.</a:t>
            </a:r>
          </a:p>
        </p:txBody>
      </p:sp>
      <p:sp>
        <p:nvSpPr>
          <p:cNvPr id="4" name="Slide Number Placeholder 3"/>
          <p:cNvSpPr>
            <a:spLocks noGrp="1"/>
          </p:cNvSpPr>
          <p:nvPr>
            <p:ph type="sldNum" sz="quarter" idx="5"/>
          </p:nvPr>
        </p:nvSpPr>
        <p:spPr/>
        <p:txBody>
          <a:bodyPr/>
          <a:lstStyle/>
          <a:p>
            <a:fld id="{9585FF8B-50DD-4E4E-B790-7AF263B993A7}" type="slidenum">
              <a:rPr lang="en-US" smtClean="0"/>
              <a:t>13</a:t>
            </a:fld>
            <a:endParaRPr lang="en-US" dirty="0"/>
          </a:p>
        </p:txBody>
      </p:sp>
    </p:spTree>
    <p:extLst>
      <p:ext uri="{BB962C8B-B14F-4D97-AF65-F5344CB8AC3E}">
        <p14:creationId xmlns:p14="http://schemas.microsoft.com/office/powerpoint/2010/main" val="3812435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904739"/>
            <a:ext cx="5680693" cy="810711"/>
          </a:xfrm>
        </p:spPr>
        <p:txBody>
          <a:bodyPr/>
          <a:lstStyle/>
          <a:p>
            <a:pPr marL="288950" indent="-288950">
              <a:buFont typeface="Arial" panose="020B0604020202020204" pitchFamily="34" charset="0"/>
              <a:buChar char="•"/>
            </a:pPr>
            <a:r>
              <a:rPr lang="en-US" sz="1800" dirty="0"/>
              <a:t>We appreciate your attendance at today’s meeting and continued support of SCI.</a:t>
            </a:r>
          </a:p>
        </p:txBody>
      </p:sp>
      <p:sp>
        <p:nvSpPr>
          <p:cNvPr id="4" name="Slide Number Placeholder 3"/>
          <p:cNvSpPr>
            <a:spLocks noGrp="1"/>
          </p:cNvSpPr>
          <p:nvPr>
            <p:ph type="sldNum" sz="quarter" idx="5"/>
          </p:nvPr>
        </p:nvSpPr>
        <p:spPr/>
        <p:txBody>
          <a:bodyPr/>
          <a:lstStyle/>
          <a:p>
            <a:fld id="{9585FF8B-50DD-4E4E-B790-7AF263B993A7}" type="slidenum">
              <a:rPr lang="en-US" smtClean="0"/>
              <a:t>14</a:t>
            </a:fld>
            <a:endParaRPr lang="en-US" dirty="0"/>
          </a:p>
        </p:txBody>
      </p:sp>
    </p:spTree>
    <p:extLst>
      <p:ext uri="{BB962C8B-B14F-4D97-AF65-F5344CB8AC3E}">
        <p14:creationId xmlns:p14="http://schemas.microsoft.com/office/powerpoint/2010/main" val="170430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3FBA-47A7-B6B2-59E7-F3A3165DCE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A7E34-34C6-0CDA-0D52-F0F9B39FF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4B7390-F9FD-1283-DD5C-3B68EBD35C9D}"/>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5" name="Footer Placeholder 4">
            <a:extLst>
              <a:ext uri="{FF2B5EF4-FFF2-40B4-BE49-F238E27FC236}">
                <a16:creationId xmlns:a16="http://schemas.microsoft.com/office/drawing/2014/main" id="{5A7AD219-DD42-F7C0-9F3F-298808976E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340CBF-DC23-6456-1CDD-FA29FC73AB3C}"/>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1140989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08E9-E52C-E199-7347-8BD99DC22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3FF66-9DDA-FDAF-E918-4A96F824F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A3382-9BAF-E044-2BA5-96327CE5810B}"/>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5" name="Footer Placeholder 4">
            <a:extLst>
              <a:ext uri="{FF2B5EF4-FFF2-40B4-BE49-F238E27FC236}">
                <a16:creationId xmlns:a16="http://schemas.microsoft.com/office/drawing/2014/main" id="{7164FB4E-0E3F-5482-D4E4-5532B4DF59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6B4041-516D-EDBC-ED14-014C3C0F12AE}"/>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423329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96337A-2679-0F39-5C87-45DCC9B59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652D4-B2AB-8965-0685-6EAF217FC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B6A71-59C5-82CA-E8D5-1FF6C2E96D1B}"/>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5" name="Footer Placeholder 4">
            <a:extLst>
              <a:ext uri="{FF2B5EF4-FFF2-40B4-BE49-F238E27FC236}">
                <a16:creationId xmlns:a16="http://schemas.microsoft.com/office/drawing/2014/main" id="{DF1BCA64-30CA-051C-CD66-98F1659BBE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430AC3-0B94-74DE-93EB-CC42C36DC1CE}"/>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328757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62EE-04EE-7C7A-C310-884C23C55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5BDD6-8228-5CB6-C244-E5C4B8243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3CDCC-10E6-62C7-166A-C98E8CF9F49D}"/>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5" name="Footer Placeholder 4">
            <a:extLst>
              <a:ext uri="{FF2B5EF4-FFF2-40B4-BE49-F238E27FC236}">
                <a16:creationId xmlns:a16="http://schemas.microsoft.com/office/drawing/2014/main" id="{34A822A3-050A-C3B7-090F-9930E2C9B6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722FFE-8C01-A28C-4981-23F4A834AB4F}"/>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1121941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6349-FC04-6A7E-699B-59AC65D75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A5D899-1B07-E9F0-D39B-D8024A1F3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21CF-0704-2470-6914-DED8E5A898EF}"/>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5" name="Footer Placeholder 4">
            <a:extLst>
              <a:ext uri="{FF2B5EF4-FFF2-40B4-BE49-F238E27FC236}">
                <a16:creationId xmlns:a16="http://schemas.microsoft.com/office/drawing/2014/main" id="{E65499C3-8904-73A1-F587-E2053506D2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F944BB-9714-CEE4-1400-EFDACE1DEF56}"/>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153977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AFB4-7956-71FD-5755-B4F85CFEB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059F2-2EBB-75F5-AFC9-AFF178D0F9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80670-BB23-9224-8F92-82FAC02067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F35B14-B520-2FA0-461B-49158F5C0152}"/>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6" name="Footer Placeholder 5">
            <a:extLst>
              <a:ext uri="{FF2B5EF4-FFF2-40B4-BE49-F238E27FC236}">
                <a16:creationId xmlns:a16="http://schemas.microsoft.com/office/drawing/2014/main" id="{339DE049-CEC9-DFC9-144F-886D219406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22E09D-986A-322A-03B3-43558A8E27A5}"/>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2128122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B2ADC-E857-B88A-629D-6FE0D16C0E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0454A0-9894-24F1-B076-2B37C4C92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C2E188-C53E-845F-26C9-432819BF88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4DBCC2-5C70-832E-09E1-95832CA477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65663C-8AC7-E13D-5A9F-822614C181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E97F10-ABE0-EE68-B244-4827F4512F42}"/>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8" name="Footer Placeholder 7">
            <a:extLst>
              <a:ext uri="{FF2B5EF4-FFF2-40B4-BE49-F238E27FC236}">
                <a16:creationId xmlns:a16="http://schemas.microsoft.com/office/drawing/2014/main" id="{569B9704-4BA4-F20B-D7BB-A26926810B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BA30847-22DD-6C9A-C2A9-F7F4FC68D848}"/>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3881988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B3E2-9A89-096A-CF4D-472C65999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920AD2-E892-5834-6E34-3E9D3B4EDF9C}"/>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4" name="Footer Placeholder 3">
            <a:extLst>
              <a:ext uri="{FF2B5EF4-FFF2-40B4-BE49-F238E27FC236}">
                <a16:creationId xmlns:a16="http://schemas.microsoft.com/office/drawing/2014/main" id="{7C0A4800-120A-3089-FDF3-CE215CC8AE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ABDB85-13F9-F21C-FC70-77603F63A2BB}"/>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118930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87895B-E7DB-3D25-6806-FC843D54F921}"/>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3" name="Footer Placeholder 2">
            <a:extLst>
              <a:ext uri="{FF2B5EF4-FFF2-40B4-BE49-F238E27FC236}">
                <a16:creationId xmlns:a16="http://schemas.microsoft.com/office/drawing/2014/main" id="{133C0246-B663-DEE2-C905-D27F529FDEE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8A9889-F38E-D9CC-2D24-A93ABC613CCE}"/>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1936611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A6A4-3CDC-3288-F361-CD493E80A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3D5D2-88A4-09AA-45B9-2A443EC81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E6F2BE-58BC-1215-B4D6-9DA8D1C18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0DCD7-2735-F162-B688-410FE609B95D}"/>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6" name="Footer Placeholder 5">
            <a:extLst>
              <a:ext uri="{FF2B5EF4-FFF2-40B4-BE49-F238E27FC236}">
                <a16:creationId xmlns:a16="http://schemas.microsoft.com/office/drawing/2014/main" id="{4F604FF3-A111-AD0A-5849-D1C06F81CE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826FDC-DF2C-0F49-6D36-CA57B1048CD2}"/>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26800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4577-3EA0-83E2-A3DF-126878A5F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952259-24AE-A082-B180-010ADED31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4B5A44B-9FF8-C1A1-97C5-DF061BEED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B1FC3-C25F-E8BB-C397-77D432551FD6}"/>
              </a:ext>
            </a:extLst>
          </p:cNvPr>
          <p:cNvSpPr>
            <a:spLocks noGrp="1"/>
          </p:cNvSpPr>
          <p:nvPr>
            <p:ph type="dt" sz="half" idx="10"/>
          </p:nvPr>
        </p:nvSpPr>
        <p:spPr/>
        <p:txBody>
          <a:bodyPr/>
          <a:lstStyle/>
          <a:p>
            <a:fld id="{43504820-804F-4172-BF10-06A08BEC4FF2}" type="datetimeFigureOut">
              <a:rPr lang="en-US" smtClean="0"/>
              <a:t>6/6/2024</a:t>
            </a:fld>
            <a:endParaRPr lang="en-US" dirty="0"/>
          </a:p>
        </p:txBody>
      </p:sp>
      <p:sp>
        <p:nvSpPr>
          <p:cNvPr id="6" name="Footer Placeholder 5">
            <a:extLst>
              <a:ext uri="{FF2B5EF4-FFF2-40B4-BE49-F238E27FC236}">
                <a16:creationId xmlns:a16="http://schemas.microsoft.com/office/drawing/2014/main" id="{294F1E5C-8A54-5C33-0F6B-E2D4A9D792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368AF7-96ED-5E15-1BCA-DD303F3B7E34}"/>
              </a:ext>
            </a:extLst>
          </p:cNvPr>
          <p:cNvSpPr>
            <a:spLocks noGrp="1"/>
          </p:cNvSpPr>
          <p:nvPr>
            <p:ph type="sldNum" sz="quarter" idx="12"/>
          </p:nvPr>
        </p:nvSpPr>
        <p:spPr/>
        <p:txBody>
          <a:bodyPr/>
          <a:lstStyle/>
          <a:p>
            <a:fld id="{7B5B623E-F98B-4028-BF2D-3A33A2BF36B2}" type="slidenum">
              <a:rPr lang="en-US" smtClean="0"/>
              <a:t>‹#›</a:t>
            </a:fld>
            <a:endParaRPr lang="en-US" dirty="0"/>
          </a:p>
        </p:txBody>
      </p:sp>
    </p:spTree>
    <p:extLst>
      <p:ext uri="{BB962C8B-B14F-4D97-AF65-F5344CB8AC3E}">
        <p14:creationId xmlns:p14="http://schemas.microsoft.com/office/powerpoint/2010/main" val="199345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B6223-D3EC-EFA6-C7AE-136416CF5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86627-A67B-4921-37A4-0D89C9F68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1C9D5-F645-D4E3-18CE-DE3953BC5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04820-804F-4172-BF10-06A08BEC4FF2}" type="datetimeFigureOut">
              <a:rPr lang="en-US" smtClean="0"/>
              <a:t>6/6/2024</a:t>
            </a:fld>
            <a:endParaRPr lang="en-US" dirty="0"/>
          </a:p>
        </p:txBody>
      </p:sp>
      <p:sp>
        <p:nvSpPr>
          <p:cNvPr id="5" name="Footer Placeholder 4">
            <a:extLst>
              <a:ext uri="{FF2B5EF4-FFF2-40B4-BE49-F238E27FC236}">
                <a16:creationId xmlns:a16="http://schemas.microsoft.com/office/drawing/2014/main" id="{71EEC57E-B5BA-BBD6-C3DB-46595D603D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E16E04F-143F-F99A-4CC5-72C6C4A9B3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B623E-F98B-4028-BF2D-3A33A2BF36B2}" type="slidenum">
              <a:rPr lang="en-US" smtClean="0"/>
              <a:t>‹#›</a:t>
            </a:fld>
            <a:endParaRPr lang="en-US" dirty="0"/>
          </a:p>
        </p:txBody>
      </p:sp>
    </p:spTree>
    <p:extLst>
      <p:ext uri="{BB962C8B-B14F-4D97-AF65-F5344CB8AC3E}">
        <p14:creationId xmlns:p14="http://schemas.microsoft.com/office/powerpoint/2010/main" val="1420441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ED31D-7E92-3DF7-F07A-28A76AD62397}"/>
              </a:ext>
            </a:extLst>
          </p:cNvPr>
          <p:cNvSpPr/>
          <p:nvPr/>
        </p:nvSpPr>
        <p:spPr>
          <a:xfrm>
            <a:off x="2070094" y="1556807"/>
            <a:ext cx="8141110" cy="3108543"/>
          </a:xfrm>
          <a:prstGeom prst="rect">
            <a:avLst/>
          </a:prstGeom>
        </p:spPr>
        <p:txBody>
          <a:bodyPr wrap="square">
            <a:spAutoFit/>
          </a:bodyPr>
          <a:lstStyle/>
          <a:p>
            <a:pPr algn="ctr"/>
            <a:r>
              <a:rPr lang="en-US" sz="4800" b="1" dirty="0"/>
              <a:t>Annual Meeting of Shareholders</a:t>
            </a:r>
          </a:p>
          <a:p>
            <a:pPr algn="ctr"/>
            <a:endParaRPr lang="en-US" sz="3600" dirty="0"/>
          </a:p>
          <a:p>
            <a:pPr algn="ctr"/>
            <a:endParaRPr lang="en-US" sz="3600" dirty="0"/>
          </a:p>
          <a:p>
            <a:pPr algn="ctr"/>
            <a:r>
              <a:rPr lang="en-US" sz="2800" b="1" dirty="0"/>
              <a:t>June 13, 2024</a:t>
            </a:r>
          </a:p>
        </p:txBody>
      </p:sp>
      <p:pic>
        <p:nvPicPr>
          <p:cNvPr id="6" name="Picture 5">
            <a:extLst>
              <a:ext uri="{FF2B5EF4-FFF2-40B4-BE49-F238E27FC236}">
                <a16:creationId xmlns:a16="http://schemas.microsoft.com/office/drawing/2014/main" id="{1180B67B-EBC1-8C3B-D81E-42CBE61B3759}"/>
              </a:ext>
            </a:extLst>
          </p:cNvPr>
          <p:cNvPicPr>
            <a:picLocks noChangeAspect="1"/>
          </p:cNvPicPr>
          <p:nvPr/>
        </p:nvPicPr>
        <p:blipFill>
          <a:blip r:embed="rId3"/>
          <a:stretch>
            <a:fillRect/>
          </a:stretch>
        </p:blipFill>
        <p:spPr>
          <a:xfrm>
            <a:off x="0" y="6567052"/>
            <a:ext cx="12192000" cy="290945"/>
          </a:xfrm>
          <a:prstGeom prst="rect">
            <a:avLst/>
          </a:prstGeom>
          <a:ln w="3175">
            <a:solidFill>
              <a:schemeClr val="tx1"/>
            </a:solidFill>
          </a:ln>
        </p:spPr>
      </p:pic>
      <p:sp>
        <p:nvSpPr>
          <p:cNvPr id="7" name="TextBox 6">
            <a:extLst>
              <a:ext uri="{FF2B5EF4-FFF2-40B4-BE49-F238E27FC236}">
                <a16:creationId xmlns:a16="http://schemas.microsoft.com/office/drawing/2014/main" id="{1D6D8647-DBEC-9FF4-4626-99367B3C9D70}"/>
              </a:ext>
            </a:extLst>
          </p:cNvPr>
          <p:cNvSpPr txBox="1"/>
          <p:nvPr/>
        </p:nvSpPr>
        <p:spPr>
          <a:xfrm>
            <a:off x="9897894" y="6572733"/>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8" name="Picture 7" descr="Text&#10;&#10;Description automatically generated">
            <a:extLst>
              <a:ext uri="{FF2B5EF4-FFF2-40B4-BE49-F238E27FC236}">
                <a16:creationId xmlns:a16="http://schemas.microsoft.com/office/drawing/2014/main" id="{8B5C1A6B-1222-3AC6-D027-962D23E4F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6" y="6499895"/>
            <a:ext cx="2040704" cy="422673"/>
          </a:xfrm>
          <a:prstGeom prst="rect">
            <a:avLst/>
          </a:prstGeom>
        </p:spPr>
      </p:pic>
    </p:spTree>
    <p:extLst>
      <p:ext uri="{BB962C8B-B14F-4D97-AF65-F5344CB8AC3E}">
        <p14:creationId xmlns:p14="http://schemas.microsoft.com/office/powerpoint/2010/main" val="3844259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461140-9A29-F97E-8081-23B80061D6AC}"/>
              </a:ext>
            </a:extLst>
          </p:cNvPr>
          <p:cNvSpPr/>
          <p:nvPr/>
        </p:nvSpPr>
        <p:spPr>
          <a:xfrm>
            <a:off x="511277" y="68177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5F05377-1AF7-BDB7-C6F5-266112F7F1CE}"/>
              </a:ext>
            </a:extLst>
          </p:cNvPr>
          <p:cNvPicPr>
            <a:picLocks noChangeAspect="1"/>
          </p:cNvPicPr>
          <p:nvPr/>
        </p:nvPicPr>
        <p:blipFill>
          <a:blip r:embed="rId2"/>
          <a:stretch>
            <a:fillRect/>
          </a:stretch>
        </p:blipFill>
        <p:spPr>
          <a:xfrm>
            <a:off x="0" y="6567055"/>
            <a:ext cx="12192000" cy="290945"/>
          </a:xfrm>
          <a:prstGeom prst="rect">
            <a:avLst/>
          </a:prstGeom>
          <a:ln w="3175">
            <a:solidFill>
              <a:schemeClr val="tx1"/>
            </a:solidFill>
          </a:ln>
        </p:spPr>
      </p:pic>
      <p:sp>
        <p:nvSpPr>
          <p:cNvPr id="4" name="TextBox 3">
            <a:extLst>
              <a:ext uri="{FF2B5EF4-FFF2-40B4-BE49-F238E27FC236}">
                <a16:creationId xmlns:a16="http://schemas.microsoft.com/office/drawing/2014/main" id="{EFA6DC0D-8F7A-F89D-2DCF-2BAE59E47122}"/>
              </a:ext>
            </a:extLst>
          </p:cNvPr>
          <p:cNvSpPr txBox="1"/>
          <p:nvPr/>
        </p:nvSpPr>
        <p:spPr>
          <a:xfrm>
            <a:off x="9855201" y="6572736"/>
            <a:ext cx="2331791"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5" name="Picture 4" descr="Text&#10;&#10;Description automatically generated">
            <a:extLst>
              <a:ext uri="{FF2B5EF4-FFF2-40B4-BE49-F238E27FC236}">
                <a16:creationId xmlns:a16="http://schemas.microsoft.com/office/drawing/2014/main" id="{BE8E5526-C4F8-B3DD-90F8-84CF66312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2" y="6499898"/>
            <a:ext cx="2040704" cy="422673"/>
          </a:xfrm>
          <a:prstGeom prst="rect">
            <a:avLst/>
          </a:prstGeom>
        </p:spPr>
      </p:pic>
      <p:sp>
        <p:nvSpPr>
          <p:cNvPr id="6" name="TextBox 5">
            <a:extLst>
              <a:ext uri="{FF2B5EF4-FFF2-40B4-BE49-F238E27FC236}">
                <a16:creationId xmlns:a16="http://schemas.microsoft.com/office/drawing/2014/main" id="{BB59A898-FA11-0A87-697E-1C35F10EDE96}"/>
              </a:ext>
            </a:extLst>
          </p:cNvPr>
          <p:cNvSpPr txBox="1"/>
          <p:nvPr/>
        </p:nvSpPr>
        <p:spPr>
          <a:xfrm>
            <a:off x="426720" y="83820"/>
            <a:ext cx="8961120" cy="646331"/>
          </a:xfrm>
          <a:prstGeom prst="rect">
            <a:avLst/>
          </a:prstGeom>
          <a:noFill/>
        </p:spPr>
        <p:txBody>
          <a:bodyPr wrap="square" rtlCol="0">
            <a:spAutoFit/>
          </a:bodyPr>
          <a:lstStyle/>
          <a:p>
            <a:r>
              <a:rPr lang="en-US" sz="3600" b="1" dirty="0" err="1"/>
              <a:t>ColdFIRE</a:t>
            </a:r>
            <a:r>
              <a:rPr lang="en-US" sz="3200" b="1" baseline="60000" dirty="0"/>
              <a:t>®</a:t>
            </a:r>
            <a:r>
              <a:rPr lang="en-US" sz="3600" b="1" dirty="0"/>
              <a:t>  Manufacturing Agreement</a:t>
            </a:r>
          </a:p>
        </p:txBody>
      </p:sp>
      <p:sp>
        <p:nvSpPr>
          <p:cNvPr id="7" name="TextBox 6">
            <a:extLst>
              <a:ext uri="{FF2B5EF4-FFF2-40B4-BE49-F238E27FC236}">
                <a16:creationId xmlns:a16="http://schemas.microsoft.com/office/drawing/2014/main" id="{98469154-C5BB-4392-3376-4F49BE6352D9}"/>
              </a:ext>
            </a:extLst>
          </p:cNvPr>
          <p:cNvSpPr txBox="1"/>
          <p:nvPr/>
        </p:nvSpPr>
        <p:spPr>
          <a:xfrm>
            <a:off x="5760719" y="975360"/>
            <a:ext cx="5311141" cy="5324535"/>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2C3236"/>
                </a:solidFill>
                <a:effectLst/>
                <a:highlight>
                  <a:srgbClr val="FFFFFF"/>
                </a:highlight>
                <a:latin typeface="freight-sans-pro"/>
              </a:rPr>
              <a:t>Unique, photoluminescent powder that provides a bright infrared glow that lasts for a full night cycle.</a:t>
            </a:r>
          </a:p>
          <a:p>
            <a:endParaRPr lang="en-US" sz="2000" dirty="0">
              <a:solidFill>
                <a:srgbClr val="2C3236"/>
              </a:solidFill>
              <a:highlight>
                <a:srgbClr val="FFFFFF"/>
              </a:highlight>
              <a:latin typeface="freight-sans-pro"/>
            </a:endParaRPr>
          </a:p>
          <a:p>
            <a:pPr marL="285750" indent="-285750">
              <a:buFont typeface="Arial" panose="020B0604020202020204" pitchFamily="34" charset="0"/>
              <a:buChar char="•"/>
            </a:pPr>
            <a:r>
              <a:rPr lang="en-US" sz="2000" b="0" i="0" dirty="0">
                <a:solidFill>
                  <a:srgbClr val="2C3236"/>
                </a:solidFill>
                <a:effectLst/>
                <a:highlight>
                  <a:srgbClr val="FFFFFF"/>
                </a:highlight>
                <a:latin typeface="freight-sans-pro"/>
              </a:rPr>
              <a:t>Easily incorporated into films, plastics, paints, coatings, and other materials to create innovative options for making clothing, tactical equipment, and machinery night vision optimized to support no-light/low-light missions.</a:t>
            </a:r>
          </a:p>
          <a:p>
            <a:pPr marL="285750" indent="-285750">
              <a:buFont typeface="Arial" panose="020B0604020202020204" pitchFamily="34" charset="0"/>
              <a:buChar char="•"/>
            </a:pPr>
            <a:endParaRPr lang="en-US" sz="2000" dirty="0">
              <a:solidFill>
                <a:srgbClr val="2C3236"/>
              </a:solidFill>
              <a:highlight>
                <a:srgbClr val="FFFFFF"/>
              </a:highlight>
              <a:latin typeface="freight-sans-pro"/>
            </a:endParaRPr>
          </a:p>
          <a:p>
            <a:pPr marL="285750" indent="-285750">
              <a:buFont typeface="Arial" panose="020B0604020202020204" pitchFamily="34" charset="0"/>
              <a:buChar char="•"/>
            </a:pPr>
            <a:r>
              <a:rPr lang="en-US" sz="2000" b="0" i="0" dirty="0">
                <a:solidFill>
                  <a:srgbClr val="2C3236"/>
                </a:solidFill>
                <a:effectLst/>
                <a:highlight>
                  <a:srgbClr val="FFFFFF"/>
                </a:highlight>
                <a:latin typeface="freight-sans-pro"/>
              </a:rPr>
              <a:t>Performs without batteries or electronics and rapidly recharges in natural or artificial light for continual reuse.</a:t>
            </a:r>
          </a:p>
          <a:p>
            <a:pPr marL="285750" indent="-285750">
              <a:buFont typeface="Arial" panose="020B0604020202020204" pitchFamily="34" charset="0"/>
              <a:buChar char="•"/>
            </a:pPr>
            <a:endParaRPr lang="en-US" sz="2000" dirty="0">
              <a:solidFill>
                <a:srgbClr val="2C3236"/>
              </a:solidFill>
              <a:highlight>
                <a:srgbClr val="FFFFFF"/>
              </a:highlight>
              <a:latin typeface="freight-sans-pro"/>
            </a:endParaRPr>
          </a:p>
          <a:p>
            <a:pPr marL="285750" indent="-285750">
              <a:buFont typeface="Arial" panose="020B0604020202020204" pitchFamily="34" charset="0"/>
              <a:buChar char="•"/>
            </a:pPr>
            <a:r>
              <a:rPr lang="en-US" sz="2000" b="0" i="0" dirty="0">
                <a:solidFill>
                  <a:srgbClr val="2C3236"/>
                </a:solidFill>
                <a:effectLst/>
                <a:highlight>
                  <a:srgbClr val="FFFFFF"/>
                </a:highlight>
                <a:latin typeface="freight-sans-pro"/>
              </a:rPr>
              <a:t>No incremental weight penalty and require no modification of the original form factors.</a:t>
            </a:r>
            <a:endParaRPr lang="en-US" sz="2000" dirty="0"/>
          </a:p>
        </p:txBody>
      </p:sp>
      <p:pic>
        <p:nvPicPr>
          <p:cNvPr id="2054" name="Picture 6" descr="Battle Sight Technologies | Dayton OH">
            <a:extLst>
              <a:ext uri="{FF2B5EF4-FFF2-40B4-BE49-F238E27FC236}">
                <a16:creationId xmlns:a16="http://schemas.microsoft.com/office/drawing/2014/main" id="{72660A9F-1190-87EF-FCD0-01D1797FF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84" y="1910715"/>
            <a:ext cx="2844165" cy="284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18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3D7EF8-7B8A-602C-DDB3-7DD06A106E2A}"/>
              </a:ext>
            </a:extLst>
          </p:cNvPr>
          <p:cNvSpPr/>
          <p:nvPr/>
        </p:nvSpPr>
        <p:spPr>
          <a:xfrm>
            <a:off x="511277" y="63605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D4157D-E73D-2EF2-3580-3F9C629E6ECF}"/>
              </a:ext>
            </a:extLst>
          </p:cNvPr>
          <p:cNvSpPr txBox="1"/>
          <p:nvPr/>
        </p:nvSpPr>
        <p:spPr>
          <a:xfrm>
            <a:off x="428014" y="22957"/>
            <a:ext cx="10321050" cy="646331"/>
          </a:xfrm>
          <a:prstGeom prst="rect">
            <a:avLst/>
          </a:prstGeom>
          <a:noFill/>
        </p:spPr>
        <p:txBody>
          <a:bodyPr wrap="square" rtlCol="0">
            <a:spAutoFit/>
          </a:bodyPr>
          <a:lstStyle/>
          <a:p>
            <a:r>
              <a:rPr lang="en-US" sz="3600" b="1" dirty="0"/>
              <a:t>Online Marketing Initiatives </a:t>
            </a:r>
          </a:p>
        </p:txBody>
      </p:sp>
      <p:sp>
        <p:nvSpPr>
          <p:cNvPr id="7" name="TextBox 6">
            <a:extLst>
              <a:ext uri="{FF2B5EF4-FFF2-40B4-BE49-F238E27FC236}">
                <a16:creationId xmlns:a16="http://schemas.microsoft.com/office/drawing/2014/main" id="{CF8FA348-D16E-B618-97A6-19CCDD0EF6C0}"/>
              </a:ext>
            </a:extLst>
          </p:cNvPr>
          <p:cNvSpPr txBox="1"/>
          <p:nvPr/>
        </p:nvSpPr>
        <p:spPr>
          <a:xfrm>
            <a:off x="9745494" y="6558880"/>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8" name="Picture 7" descr="Text&#10;&#10;Description automatically generated">
            <a:extLst>
              <a:ext uri="{FF2B5EF4-FFF2-40B4-BE49-F238E27FC236}">
                <a16:creationId xmlns:a16="http://schemas.microsoft.com/office/drawing/2014/main" id="{3337FFE1-FFD3-7D47-2911-8706C8555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90252"/>
            <a:ext cx="2040704" cy="422673"/>
          </a:xfrm>
          <a:prstGeom prst="rect">
            <a:avLst/>
          </a:prstGeom>
        </p:spPr>
      </p:pic>
      <p:pic>
        <p:nvPicPr>
          <p:cNvPr id="9" name="Picture 8">
            <a:extLst>
              <a:ext uri="{FF2B5EF4-FFF2-40B4-BE49-F238E27FC236}">
                <a16:creationId xmlns:a16="http://schemas.microsoft.com/office/drawing/2014/main" id="{72E0188A-FE29-BF20-EC01-40577BF067D8}"/>
              </a:ext>
            </a:extLst>
          </p:cNvPr>
          <p:cNvPicPr>
            <a:picLocks noChangeAspect="1"/>
          </p:cNvPicPr>
          <p:nvPr/>
        </p:nvPicPr>
        <p:blipFill>
          <a:blip r:embed="rId4"/>
          <a:stretch>
            <a:fillRect/>
          </a:stretch>
        </p:blipFill>
        <p:spPr>
          <a:xfrm>
            <a:off x="0" y="6567055"/>
            <a:ext cx="12192000" cy="290945"/>
          </a:xfrm>
          <a:prstGeom prst="rect">
            <a:avLst/>
          </a:prstGeom>
          <a:ln w="3175">
            <a:solidFill>
              <a:schemeClr val="tx1"/>
            </a:solidFill>
          </a:ln>
        </p:spPr>
      </p:pic>
      <p:sp>
        <p:nvSpPr>
          <p:cNvPr id="10" name="TextBox 9">
            <a:extLst>
              <a:ext uri="{FF2B5EF4-FFF2-40B4-BE49-F238E27FC236}">
                <a16:creationId xmlns:a16="http://schemas.microsoft.com/office/drawing/2014/main" id="{5476064B-8036-4026-1FEC-2E9C02B6CF98}"/>
              </a:ext>
            </a:extLst>
          </p:cNvPr>
          <p:cNvSpPr txBox="1"/>
          <p:nvPr/>
        </p:nvSpPr>
        <p:spPr>
          <a:xfrm>
            <a:off x="9870186" y="6572736"/>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11" name="Picture 10" descr="Text&#10;&#10;Description automatically generated">
            <a:extLst>
              <a:ext uri="{FF2B5EF4-FFF2-40B4-BE49-F238E27FC236}">
                <a16:creationId xmlns:a16="http://schemas.microsoft.com/office/drawing/2014/main" id="{0E85BA5A-CAFF-61A6-7A1A-C873C2C11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6" y="6499898"/>
            <a:ext cx="2040704" cy="422673"/>
          </a:xfrm>
          <a:prstGeom prst="rect">
            <a:avLst/>
          </a:prstGeom>
        </p:spPr>
      </p:pic>
      <p:pic>
        <p:nvPicPr>
          <p:cNvPr id="4" name="Picture 3" descr="A close-up of a metal cylinder&#10;&#10;Description automatically generated">
            <a:extLst>
              <a:ext uri="{FF2B5EF4-FFF2-40B4-BE49-F238E27FC236}">
                <a16:creationId xmlns:a16="http://schemas.microsoft.com/office/drawing/2014/main" id="{7B2650B0-6B71-9432-694A-495F9C5AE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828" y="1282393"/>
            <a:ext cx="4101982" cy="4101982"/>
          </a:xfrm>
          <a:prstGeom prst="rect">
            <a:avLst/>
          </a:prstGeom>
        </p:spPr>
      </p:pic>
      <p:pic>
        <p:nvPicPr>
          <p:cNvPr id="13" name="Picture 12" descr="A poster of materials for a product&#10;&#10;Description automatically generated with medium confidence">
            <a:extLst>
              <a:ext uri="{FF2B5EF4-FFF2-40B4-BE49-F238E27FC236}">
                <a16:creationId xmlns:a16="http://schemas.microsoft.com/office/drawing/2014/main" id="{AE0B4259-F659-CF2B-569A-6978B6D54F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1915" y="1282387"/>
            <a:ext cx="4101982" cy="4101982"/>
          </a:xfrm>
          <a:prstGeom prst="rect">
            <a:avLst/>
          </a:prstGeom>
        </p:spPr>
      </p:pic>
      <p:pic>
        <p:nvPicPr>
          <p:cNvPr id="12" name="Picture 11" descr="A blue and white logo&#10;&#10;Description automatically generated">
            <a:extLst>
              <a:ext uri="{FF2B5EF4-FFF2-40B4-BE49-F238E27FC236}">
                <a16:creationId xmlns:a16="http://schemas.microsoft.com/office/drawing/2014/main" id="{DA9400A3-FBDB-E3A9-E1FB-272C4630C3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223" y="5567611"/>
            <a:ext cx="1655825" cy="489222"/>
          </a:xfrm>
          <a:prstGeom prst="rect">
            <a:avLst/>
          </a:prstGeom>
        </p:spPr>
      </p:pic>
    </p:spTree>
    <p:extLst>
      <p:ext uri="{BB962C8B-B14F-4D97-AF65-F5344CB8AC3E}">
        <p14:creationId xmlns:p14="http://schemas.microsoft.com/office/powerpoint/2010/main" val="4032742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63EB47-9978-CC7C-3111-B4BD7FDC7508}"/>
              </a:ext>
            </a:extLst>
          </p:cNvPr>
          <p:cNvSpPr/>
          <p:nvPr/>
        </p:nvSpPr>
        <p:spPr>
          <a:xfrm>
            <a:off x="511277" y="63605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BC3DECD-5593-D13D-FF92-A0DF00C014B1}"/>
              </a:ext>
            </a:extLst>
          </p:cNvPr>
          <p:cNvSpPr txBox="1"/>
          <p:nvPr/>
        </p:nvSpPr>
        <p:spPr>
          <a:xfrm>
            <a:off x="428014" y="22957"/>
            <a:ext cx="10321050" cy="646331"/>
          </a:xfrm>
          <a:prstGeom prst="rect">
            <a:avLst/>
          </a:prstGeom>
          <a:noFill/>
        </p:spPr>
        <p:txBody>
          <a:bodyPr wrap="square" rtlCol="0">
            <a:spAutoFit/>
          </a:bodyPr>
          <a:lstStyle/>
          <a:p>
            <a:r>
              <a:rPr lang="en-US" sz="3600" b="1" dirty="0"/>
              <a:t>Social Media Outreach</a:t>
            </a:r>
          </a:p>
        </p:txBody>
      </p:sp>
      <p:pic>
        <p:nvPicPr>
          <p:cNvPr id="4" name="Picture 3">
            <a:extLst>
              <a:ext uri="{FF2B5EF4-FFF2-40B4-BE49-F238E27FC236}">
                <a16:creationId xmlns:a16="http://schemas.microsoft.com/office/drawing/2014/main" id="{3BEEA001-120B-B9A3-7975-250D36AC8C5F}"/>
              </a:ext>
            </a:extLst>
          </p:cNvPr>
          <p:cNvPicPr>
            <a:picLocks noChangeAspect="1"/>
          </p:cNvPicPr>
          <p:nvPr/>
        </p:nvPicPr>
        <p:blipFill>
          <a:blip r:embed="rId4"/>
          <a:stretch>
            <a:fillRect/>
          </a:stretch>
        </p:blipFill>
        <p:spPr>
          <a:xfrm>
            <a:off x="0" y="6567055"/>
            <a:ext cx="12192000" cy="290945"/>
          </a:xfrm>
          <a:prstGeom prst="rect">
            <a:avLst/>
          </a:prstGeom>
          <a:ln w="3175">
            <a:solidFill>
              <a:schemeClr val="tx1"/>
            </a:solidFill>
          </a:ln>
        </p:spPr>
      </p:pic>
      <p:sp>
        <p:nvSpPr>
          <p:cNvPr id="5" name="TextBox 4">
            <a:extLst>
              <a:ext uri="{FF2B5EF4-FFF2-40B4-BE49-F238E27FC236}">
                <a16:creationId xmlns:a16="http://schemas.microsoft.com/office/drawing/2014/main" id="{3A7462DE-5C24-2DF5-BBE6-8B47085AD832}"/>
              </a:ext>
            </a:extLst>
          </p:cNvPr>
          <p:cNvSpPr txBox="1"/>
          <p:nvPr/>
        </p:nvSpPr>
        <p:spPr>
          <a:xfrm>
            <a:off x="9870186" y="6572736"/>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6" name="Picture 5" descr="Text&#10;&#10;Description automatically generated">
            <a:extLst>
              <a:ext uri="{FF2B5EF4-FFF2-40B4-BE49-F238E27FC236}">
                <a16:creationId xmlns:a16="http://schemas.microsoft.com/office/drawing/2014/main" id="{308A041C-13AF-078F-4F70-B978E6A9E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6" y="6499898"/>
            <a:ext cx="2040704" cy="422673"/>
          </a:xfrm>
          <a:prstGeom prst="rect">
            <a:avLst/>
          </a:prstGeom>
        </p:spPr>
      </p:pic>
      <p:pic>
        <p:nvPicPr>
          <p:cNvPr id="7" name="ICMCTF Final Cut">
            <a:hlinkClick r:id="" action="ppaction://media"/>
            <a:extLst>
              <a:ext uri="{FF2B5EF4-FFF2-40B4-BE49-F238E27FC236}">
                <a16:creationId xmlns:a16="http://schemas.microsoft.com/office/drawing/2014/main" id="{6354D39A-EC7A-3D5E-8BB8-EBC2400645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0585" y="1150526"/>
            <a:ext cx="8650830" cy="4866093"/>
          </a:xfrm>
          <a:prstGeom prst="rect">
            <a:avLst/>
          </a:prstGeom>
        </p:spPr>
      </p:pic>
    </p:spTree>
    <p:extLst>
      <p:ext uri="{BB962C8B-B14F-4D97-AF65-F5344CB8AC3E}">
        <p14:creationId xmlns:p14="http://schemas.microsoft.com/office/powerpoint/2010/main" val="332636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F8CDC-4800-E9B0-B465-B211BEA360EE}"/>
              </a:ext>
            </a:extLst>
          </p:cNvPr>
          <p:cNvPicPr>
            <a:picLocks noChangeAspect="1"/>
          </p:cNvPicPr>
          <p:nvPr/>
        </p:nvPicPr>
        <p:blipFill>
          <a:blip r:embed="rId3"/>
          <a:stretch>
            <a:fillRect/>
          </a:stretch>
        </p:blipFill>
        <p:spPr>
          <a:xfrm>
            <a:off x="0" y="6558980"/>
            <a:ext cx="12192000" cy="291353"/>
          </a:xfrm>
          <a:prstGeom prst="rect">
            <a:avLst/>
          </a:prstGeom>
          <a:ln w="3175">
            <a:solidFill>
              <a:schemeClr val="tx1"/>
            </a:solidFill>
          </a:ln>
        </p:spPr>
      </p:pic>
      <p:sp>
        <p:nvSpPr>
          <p:cNvPr id="3" name="TextBox 2">
            <a:extLst>
              <a:ext uri="{FF2B5EF4-FFF2-40B4-BE49-F238E27FC236}">
                <a16:creationId xmlns:a16="http://schemas.microsoft.com/office/drawing/2014/main" id="{895A398D-0F5B-B56A-8204-38431BF0FF06}"/>
              </a:ext>
            </a:extLst>
          </p:cNvPr>
          <p:cNvSpPr txBox="1"/>
          <p:nvPr/>
        </p:nvSpPr>
        <p:spPr>
          <a:xfrm>
            <a:off x="9865562" y="6558880"/>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4" name="Picture 3" descr="Text&#10;&#10;Description automatically generated">
            <a:extLst>
              <a:ext uri="{FF2B5EF4-FFF2-40B4-BE49-F238E27FC236}">
                <a16:creationId xmlns:a16="http://schemas.microsoft.com/office/drawing/2014/main" id="{33D4795B-F2EC-3F0F-0A69-8811A16C2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90252"/>
            <a:ext cx="2040704" cy="422673"/>
          </a:xfrm>
          <a:prstGeom prst="rect">
            <a:avLst/>
          </a:prstGeom>
        </p:spPr>
      </p:pic>
      <p:sp>
        <p:nvSpPr>
          <p:cNvPr id="6" name="TextBox 5">
            <a:extLst>
              <a:ext uri="{FF2B5EF4-FFF2-40B4-BE49-F238E27FC236}">
                <a16:creationId xmlns:a16="http://schemas.microsoft.com/office/drawing/2014/main" id="{4A390213-D551-6C7F-BA87-A6596ACB83FB}"/>
              </a:ext>
            </a:extLst>
          </p:cNvPr>
          <p:cNvSpPr txBox="1"/>
          <p:nvPr/>
        </p:nvSpPr>
        <p:spPr>
          <a:xfrm>
            <a:off x="3350394" y="2772076"/>
            <a:ext cx="5801226" cy="830997"/>
          </a:xfrm>
          <a:prstGeom prst="rect">
            <a:avLst/>
          </a:prstGeom>
          <a:noFill/>
        </p:spPr>
        <p:txBody>
          <a:bodyPr wrap="square" rtlCol="0">
            <a:spAutoFit/>
          </a:bodyPr>
          <a:lstStyle/>
          <a:p>
            <a:r>
              <a:rPr lang="en-US" sz="4800" b="1" dirty="0"/>
              <a:t>Questions &amp; Answers</a:t>
            </a:r>
          </a:p>
        </p:txBody>
      </p:sp>
    </p:spTree>
    <p:extLst>
      <p:ext uri="{BB962C8B-B14F-4D97-AF65-F5344CB8AC3E}">
        <p14:creationId xmlns:p14="http://schemas.microsoft.com/office/powerpoint/2010/main" val="34211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48B59-606E-574D-D8C7-6678E1D168DF}"/>
              </a:ext>
            </a:extLst>
          </p:cNvPr>
          <p:cNvPicPr>
            <a:picLocks noChangeAspect="1"/>
          </p:cNvPicPr>
          <p:nvPr/>
        </p:nvPicPr>
        <p:blipFill>
          <a:blip r:embed="rId3"/>
          <a:stretch>
            <a:fillRect/>
          </a:stretch>
        </p:blipFill>
        <p:spPr>
          <a:xfrm>
            <a:off x="0" y="6558980"/>
            <a:ext cx="12192000" cy="291353"/>
          </a:xfrm>
          <a:prstGeom prst="rect">
            <a:avLst/>
          </a:prstGeom>
          <a:ln w="3175">
            <a:solidFill>
              <a:schemeClr val="tx1"/>
            </a:solidFill>
          </a:ln>
        </p:spPr>
      </p:pic>
      <p:sp>
        <p:nvSpPr>
          <p:cNvPr id="4" name="TextBox 3">
            <a:extLst>
              <a:ext uri="{FF2B5EF4-FFF2-40B4-BE49-F238E27FC236}">
                <a16:creationId xmlns:a16="http://schemas.microsoft.com/office/drawing/2014/main" id="{0134F32C-FD42-EA3E-03B5-90C324795FF6}"/>
              </a:ext>
            </a:extLst>
          </p:cNvPr>
          <p:cNvSpPr txBox="1"/>
          <p:nvPr/>
        </p:nvSpPr>
        <p:spPr>
          <a:xfrm>
            <a:off x="9865562" y="6558880"/>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5" name="Picture 4" descr="Text&#10;&#10;Description automatically generated">
            <a:extLst>
              <a:ext uri="{FF2B5EF4-FFF2-40B4-BE49-F238E27FC236}">
                <a16:creationId xmlns:a16="http://schemas.microsoft.com/office/drawing/2014/main" id="{C9EF01E3-03FD-C25C-8D2B-8B489C305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90252"/>
            <a:ext cx="2040704" cy="422673"/>
          </a:xfrm>
          <a:prstGeom prst="rect">
            <a:avLst/>
          </a:prstGeom>
        </p:spPr>
      </p:pic>
      <p:sp>
        <p:nvSpPr>
          <p:cNvPr id="6" name="TextBox 5">
            <a:extLst>
              <a:ext uri="{FF2B5EF4-FFF2-40B4-BE49-F238E27FC236}">
                <a16:creationId xmlns:a16="http://schemas.microsoft.com/office/drawing/2014/main" id="{B3D394EF-F8F1-8B22-21C4-558C1567FC88}"/>
              </a:ext>
            </a:extLst>
          </p:cNvPr>
          <p:cNvSpPr txBox="1"/>
          <p:nvPr/>
        </p:nvSpPr>
        <p:spPr>
          <a:xfrm>
            <a:off x="1417320" y="2274073"/>
            <a:ext cx="9608820" cy="1569660"/>
          </a:xfrm>
          <a:prstGeom prst="rect">
            <a:avLst/>
          </a:prstGeom>
          <a:noFill/>
        </p:spPr>
        <p:txBody>
          <a:bodyPr wrap="square" rtlCol="0">
            <a:spAutoFit/>
          </a:bodyPr>
          <a:lstStyle/>
          <a:p>
            <a:pPr algn="ctr"/>
            <a:r>
              <a:rPr lang="en-US" sz="4800" b="1" dirty="0"/>
              <a:t>Thank you for attending SCI’s 2024 Annual Meeting of Shareholders</a:t>
            </a:r>
          </a:p>
        </p:txBody>
      </p:sp>
    </p:spTree>
    <p:extLst>
      <p:ext uri="{BB962C8B-B14F-4D97-AF65-F5344CB8AC3E}">
        <p14:creationId xmlns:p14="http://schemas.microsoft.com/office/powerpoint/2010/main" val="3787286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005462-DF77-9E1D-E2DF-A9C6BEFFE3E0}"/>
              </a:ext>
            </a:extLst>
          </p:cNvPr>
          <p:cNvSpPr/>
          <p:nvPr/>
        </p:nvSpPr>
        <p:spPr>
          <a:xfrm>
            <a:off x="501445" y="660824"/>
            <a:ext cx="11391164" cy="5186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4798F8C-2A98-12A9-D9E8-5A2C0A2CD69D}"/>
              </a:ext>
            </a:extLst>
          </p:cNvPr>
          <p:cNvSpPr txBox="1"/>
          <p:nvPr/>
        </p:nvSpPr>
        <p:spPr>
          <a:xfrm>
            <a:off x="412667" y="1196758"/>
            <a:ext cx="11481549" cy="4524315"/>
          </a:xfrm>
          <a:prstGeom prst="rect">
            <a:avLst/>
          </a:prstGeom>
          <a:noFill/>
        </p:spPr>
        <p:txBody>
          <a:bodyPr wrap="square">
            <a:spAutoFit/>
          </a:bodyPr>
          <a:lstStyle/>
          <a:p>
            <a:pPr marL="285750" indent="-285750">
              <a:buFont typeface="Arial" panose="020B0604020202020204" pitchFamily="34" charset="0"/>
              <a:buChar char="•"/>
            </a:pPr>
            <a:r>
              <a:rPr lang="en-US" sz="2400" dirty="0"/>
              <a:t>Elect six directors of the Company, each to serve for terms expiring at the next Annual Meeting of Shareholders</a:t>
            </a:r>
          </a:p>
          <a:p>
            <a:pPr marL="285750" indent="-285750">
              <a:buFont typeface="Arial" panose="020B0604020202020204" pitchFamily="34" charset="0"/>
              <a:buChar char="•"/>
            </a:pPr>
            <a:endParaRPr lang="en-US" sz="2400" dirty="0"/>
          </a:p>
          <a:p>
            <a:pPr lvl="2"/>
            <a:r>
              <a:rPr lang="en-US" sz="2400" dirty="0"/>
              <a:t>John P. Gilliam			Edward W. Ungar	</a:t>
            </a:r>
          </a:p>
          <a:p>
            <a:pPr lvl="2"/>
            <a:r>
              <a:rPr lang="en-US" sz="2400" dirty="0"/>
              <a:t>Emily Lu			Charles Wickersham</a:t>
            </a:r>
          </a:p>
          <a:p>
            <a:pPr lvl="2"/>
            <a:r>
              <a:rPr lang="en-US" sz="2400" dirty="0"/>
              <a:t>Laura F. Shunk			Jeremiah R. Young</a:t>
            </a:r>
          </a:p>
          <a:p>
            <a:pPr lvl="1"/>
            <a:endParaRPr lang="en-US" sz="2400" dirty="0"/>
          </a:p>
          <a:p>
            <a:pPr marL="285750" indent="-285750">
              <a:buFont typeface="Arial" panose="020B0604020202020204" pitchFamily="34" charset="0"/>
              <a:buChar char="•"/>
            </a:pPr>
            <a:r>
              <a:rPr lang="en-US" sz="2400" dirty="0"/>
              <a:t>Ratify selection of independent registered public accounting firm for the year ending December 31, 2024.</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Transact any other business which may properly come before the meeting or any adjournment thereof.</a:t>
            </a:r>
          </a:p>
        </p:txBody>
      </p:sp>
      <p:sp>
        <p:nvSpPr>
          <p:cNvPr id="4" name="TextBox 3">
            <a:extLst>
              <a:ext uri="{FF2B5EF4-FFF2-40B4-BE49-F238E27FC236}">
                <a16:creationId xmlns:a16="http://schemas.microsoft.com/office/drawing/2014/main" id="{88D979FD-5798-6E51-78D2-7AC88E510567}"/>
              </a:ext>
            </a:extLst>
          </p:cNvPr>
          <p:cNvSpPr txBox="1"/>
          <p:nvPr/>
        </p:nvSpPr>
        <p:spPr>
          <a:xfrm>
            <a:off x="440651" y="67942"/>
            <a:ext cx="3754467" cy="646331"/>
          </a:xfrm>
          <a:prstGeom prst="rect">
            <a:avLst/>
          </a:prstGeom>
          <a:noFill/>
        </p:spPr>
        <p:txBody>
          <a:bodyPr wrap="square" rtlCol="0">
            <a:spAutoFit/>
          </a:bodyPr>
          <a:lstStyle/>
          <a:p>
            <a:r>
              <a:rPr lang="en-US" sz="3600" b="1" dirty="0"/>
              <a:t>Meeting Agenda</a:t>
            </a:r>
          </a:p>
        </p:txBody>
      </p:sp>
      <p:pic>
        <p:nvPicPr>
          <p:cNvPr id="8" name="Picture 7">
            <a:extLst>
              <a:ext uri="{FF2B5EF4-FFF2-40B4-BE49-F238E27FC236}">
                <a16:creationId xmlns:a16="http://schemas.microsoft.com/office/drawing/2014/main" id="{5AE881AD-2A81-D052-2AB0-D386632AB347}"/>
              </a:ext>
            </a:extLst>
          </p:cNvPr>
          <p:cNvPicPr>
            <a:picLocks noChangeAspect="1"/>
          </p:cNvPicPr>
          <p:nvPr/>
        </p:nvPicPr>
        <p:blipFill>
          <a:blip r:embed="rId3"/>
          <a:stretch>
            <a:fillRect/>
          </a:stretch>
        </p:blipFill>
        <p:spPr>
          <a:xfrm>
            <a:off x="0" y="6567053"/>
            <a:ext cx="12192000" cy="290945"/>
          </a:xfrm>
          <a:prstGeom prst="rect">
            <a:avLst/>
          </a:prstGeom>
          <a:ln w="3175">
            <a:solidFill>
              <a:schemeClr val="tx1"/>
            </a:solidFill>
          </a:ln>
        </p:spPr>
      </p:pic>
      <p:sp>
        <p:nvSpPr>
          <p:cNvPr id="9" name="TextBox 8">
            <a:extLst>
              <a:ext uri="{FF2B5EF4-FFF2-40B4-BE49-F238E27FC236}">
                <a16:creationId xmlns:a16="http://schemas.microsoft.com/office/drawing/2014/main" id="{7ABEA5AA-AB96-391C-0422-7C36C4DD0C6F}"/>
              </a:ext>
            </a:extLst>
          </p:cNvPr>
          <p:cNvSpPr txBox="1"/>
          <p:nvPr/>
        </p:nvSpPr>
        <p:spPr>
          <a:xfrm>
            <a:off x="9897894" y="6572734"/>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10" name="Picture 9" descr="Text&#10;&#10;Description automatically generated">
            <a:extLst>
              <a:ext uri="{FF2B5EF4-FFF2-40B4-BE49-F238E27FC236}">
                <a16:creationId xmlns:a16="http://schemas.microsoft.com/office/drawing/2014/main" id="{39EFA85B-5384-1A02-7754-3FA5C5E1B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9" y="6499896"/>
            <a:ext cx="2040704" cy="422673"/>
          </a:xfrm>
          <a:prstGeom prst="rect">
            <a:avLst/>
          </a:prstGeom>
        </p:spPr>
      </p:pic>
    </p:spTree>
    <p:extLst>
      <p:ext uri="{BB962C8B-B14F-4D97-AF65-F5344CB8AC3E}">
        <p14:creationId xmlns:p14="http://schemas.microsoft.com/office/powerpoint/2010/main" val="1487474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7515069-6A7C-DE3C-ECF5-5A67626A5B31}"/>
              </a:ext>
            </a:extLst>
          </p:cNvPr>
          <p:cNvGraphicFramePr/>
          <p:nvPr>
            <p:extLst>
              <p:ext uri="{D42A27DB-BD31-4B8C-83A1-F6EECF244321}">
                <p14:modId xmlns:p14="http://schemas.microsoft.com/office/powerpoint/2010/main" val="3191774848"/>
              </p:ext>
            </p:extLst>
          </p:nvPr>
        </p:nvGraphicFramePr>
        <p:xfrm>
          <a:off x="1407160" y="1100666"/>
          <a:ext cx="8449166"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CB1DCC8-2F42-5EFF-6B59-38D428363C42}"/>
              </a:ext>
            </a:extLst>
          </p:cNvPr>
          <p:cNvSpPr txBox="1"/>
          <p:nvPr/>
        </p:nvSpPr>
        <p:spPr>
          <a:xfrm>
            <a:off x="449737" y="61811"/>
            <a:ext cx="11477012" cy="646331"/>
          </a:xfrm>
          <a:prstGeom prst="rect">
            <a:avLst/>
          </a:prstGeom>
          <a:noFill/>
        </p:spPr>
        <p:txBody>
          <a:bodyPr wrap="square" rtlCol="0">
            <a:spAutoFit/>
          </a:bodyPr>
          <a:lstStyle/>
          <a:p>
            <a:r>
              <a:rPr lang="en-US" sz="3600" b="1" dirty="0"/>
              <a:t>Annual Revenue </a:t>
            </a:r>
            <a:r>
              <a:rPr lang="en-US" sz="2400" b="1" dirty="0"/>
              <a:t>(2018-2023)</a:t>
            </a:r>
          </a:p>
        </p:txBody>
      </p:sp>
      <p:sp>
        <p:nvSpPr>
          <p:cNvPr id="4" name="Rectangle 3">
            <a:extLst>
              <a:ext uri="{FF2B5EF4-FFF2-40B4-BE49-F238E27FC236}">
                <a16:creationId xmlns:a16="http://schemas.microsoft.com/office/drawing/2014/main" id="{C90A39D0-9E33-8030-575F-CDF82DB423F2}"/>
              </a:ext>
            </a:extLst>
          </p:cNvPr>
          <p:cNvSpPr/>
          <p:nvPr/>
        </p:nvSpPr>
        <p:spPr>
          <a:xfrm>
            <a:off x="511277" y="68177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28033DB-8D5A-4193-CEC1-580514382736}"/>
              </a:ext>
            </a:extLst>
          </p:cNvPr>
          <p:cNvPicPr>
            <a:picLocks noChangeAspect="1"/>
          </p:cNvPicPr>
          <p:nvPr/>
        </p:nvPicPr>
        <p:blipFill>
          <a:blip r:embed="rId3"/>
          <a:stretch>
            <a:fillRect/>
          </a:stretch>
        </p:blipFill>
        <p:spPr>
          <a:xfrm>
            <a:off x="0" y="6558980"/>
            <a:ext cx="12192000" cy="291353"/>
          </a:xfrm>
          <a:prstGeom prst="rect">
            <a:avLst/>
          </a:prstGeom>
          <a:ln w="3175">
            <a:solidFill>
              <a:schemeClr val="tx1"/>
            </a:solidFill>
          </a:ln>
        </p:spPr>
      </p:pic>
      <p:sp>
        <p:nvSpPr>
          <p:cNvPr id="6" name="TextBox 5">
            <a:extLst>
              <a:ext uri="{FF2B5EF4-FFF2-40B4-BE49-F238E27FC236}">
                <a16:creationId xmlns:a16="http://schemas.microsoft.com/office/drawing/2014/main" id="{6CB5BBF8-61EA-5B34-11A2-328BF12D7695}"/>
              </a:ext>
            </a:extLst>
          </p:cNvPr>
          <p:cNvSpPr txBox="1"/>
          <p:nvPr/>
        </p:nvSpPr>
        <p:spPr>
          <a:xfrm>
            <a:off x="9856326" y="6558880"/>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7" name="Picture 6" descr="Text&#10;&#10;Description automatically generated">
            <a:extLst>
              <a:ext uri="{FF2B5EF4-FFF2-40B4-BE49-F238E27FC236}">
                <a16:creationId xmlns:a16="http://schemas.microsoft.com/office/drawing/2014/main" id="{BB385A9A-EF36-FEF3-A5D1-AF775ECE0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90252"/>
            <a:ext cx="2040704" cy="422673"/>
          </a:xfrm>
          <a:prstGeom prst="rect">
            <a:avLst/>
          </a:prstGeom>
        </p:spPr>
      </p:pic>
      <p:sp>
        <p:nvSpPr>
          <p:cNvPr id="8" name="TextBox 7">
            <a:extLst>
              <a:ext uri="{FF2B5EF4-FFF2-40B4-BE49-F238E27FC236}">
                <a16:creationId xmlns:a16="http://schemas.microsoft.com/office/drawing/2014/main" id="{68F8E3C8-0CCD-DA79-9E8A-3B4D8F0A40B3}"/>
              </a:ext>
            </a:extLst>
          </p:cNvPr>
          <p:cNvSpPr txBox="1"/>
          <p:nvPr/>
        </p:nvSpPr>
        <p:spPr>
          <a:xfrm>
            <a:off x="434340" y="800302"/>
            <a:ext cx="1060828" cy="307777"/>
          </a:xfrm>
          <a:prstGeom prst="rect">
            <a:avLst/>
          </a:prstGeom>
          <a:noFill/>
        </p:spPr>
        <p:txBody>
          <a:bodyPr wrap="square" rtlCol="0">
            <a:spAutoFit/>
          </a:bodyPr>
          <a:lstStyle/>
          <a:p>
            <a:r>
              <a:rPr lang="en-US" sz="1400" b="1" dirty="0"/>
              <a:t>$ millions</a:t>
            </a:r>
          </a:p>
        </p:txBody>
      </p:sp>
      <p:sp>
        <p:nvSpPr>
          <p:cNvPr id="9" name="TextBox 8">
            <a:extLst>
              <a:ext uri="{FF2B5EF4-FFF2-40B4-BE49-F238E27FC236}">
                <a16:creationId xmlns:a16="http://schemas.microsoft.com/office/drawing/2014/main" id="{724138B1-2C9E-5335-F201-4707A8DB985F}"/>
              </a:ext>
            </a:extLst>
          </p:cNvPr>
          <p:cNvSpPr txBox="1"/>
          <p:nvPr/>
        </p:nvSpPr>
        <p:spPr>
          <a:xfrm>
            <a:off x="10265588" y="1947706"/>
            <a:ext cx="1645921" cy="1661993"/>
          </a:xfrm>
          <a:prstGeom prst="rect">
            <a:avLst/>
          </a:prstGeom>
          <a:noFill/>
        </p:spPr>
        <p:txBody>
          <a:bodyPr wrap="square" rtlCol="0">
            <a:spAutoFit/>
          </a:bodyPr>
          <a:lstStyle/>
          <a:p>
            <a:r>
              <a:rPr lang="en-US" sz="1600" b="1" u="sng" dirty="0"/>
              <a:t>Largest Customer</a:t>
            </a:r>
          </a:p>
          <a:p>
            <a:r>
              <a:rPr lang="en-US" sz="1600" dirty="0"/>
              <a:t>   </a:t>
            </a:r>
            <a:r>
              <a:rPr lang="en-US" sz="1400" dirty="0"/>
              <a:t>2018  	   36%</a:t>
            </a:r>
          </a:p>
          <a:p>
            <a:r>
              <a:rPr lang="en-US" sz="1400" dirty="0"/>
              <a:t>   2019              72%</a:t>
            </a:r>
          </a:p>
          <a:p>
            <a:pPr algn="ctr"/>
            <a:r>
              <a:rPr lang="en-US" sz="1400" dirty="0"/>
              <a:t>2020              75%</a:t>
            </a:r>
          </a:p>
          <a:p>
            <a:pPr marL="342900" indent="-342900" algn="ctr">
              <a:buAutoNum type="arabicPlain" startAt="2021"/>
            </a:pPr>
            <a:r>
              <a:rPr lang="en-US" sz="1400" dirty="0"/>
              <a:t>              63%</a:t>
            </a:r>
          </a:p>
          <a:p>
            <a:pPr marL="342900" indent="-342900" algn="ctr">
              <a:buAutoNum type="arabicPlain" startAt="2021"/>
            </a:pPr>
            <a:r>
              <a:rPr lang="en-US" sz="1400" dirty="0"/>
              <a:t>              73%</a:t>
            </a:r>
          </a:p>
          <a:p>
            <a:pPr algn="ctr"/>
            <a:r>
              <a:rPr lang="en-US" sz="1400" dirty="0"/>
              <a:t>2023              78%</a:t>
            </a:r>
          </a:p>
        </p:txBody>
      </p:sp>
      <p:sp>
        <p:nvSpPr>
          <p:cNvPr id="10" name="Rectangle: Rounded Corners 9">
            <a:extLst>
              <a:ext uri="{FF2B5EF4-FFF2-40B4-BE49-F238E27FC236}">
                <a16:creationId xmlns:a16="http://schemas.microsoft.com/office/drawing/2014/main" id="{73C917B2-D17B-36E7-6813-B8627FDC380C}"/>
              </a:ext>
            </a:extLst>
          </p:cNvPr>
          <p:cNvSpPr/>
          <p:nvPr/>
        </p:nvSpPr>
        <p:spPr>
          <a:xfrm>
            <a:off x="10241280" y="1859280"/>
            <a:ext cx="1670229" cy="1815882"/>
          </a:xfrm>
          <a:prstGeom prst="round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74F6D0-6C46-DA1E-8378-F320839743E7}"/>
              </a:ext>
            </a:extLst>
          </p:cNvPr>
          <p:cNvSpPr txBox="1"/>
          <p:nvPr/>
        </p:nvSpPr>
        <p:spPr>
          <a:xfrm>
            <a:off x="2495967" y="3802788"/>
            <a:ext cx="845070" cy="338554"/>
          </a:xfrm>
          <a:prstGeom prst="rect">
            <a:avLst/>
          </a:prstGeom>
          <a:noFill/>
        </p:spPr>
        <p:txBody>
          <a:bodyPr wrap="square" rtlCol="0">
            <a:spAutoFit/>
          </a:bodyPr>
          <a:lstStyle/>
          <a:p>
            <a:r>
              <a:rPr lang="en-US" sz="1600" b="1" dirty="0"/>
              <a:t>$11.4</a:t>
            </a:r>
          </a:p>
        </p:txBody>
      </p:sp>
      <p:sp>
        <p:nvSpPr>
          <p:cNvPr id="13" name="TextBox 12">
            <a:extLst>
              <a:ext uri="{FF2B5EF4-FFF2-40B4-BE49-F238E27FC236}">
                <a16:creationId xmlns:a16="http://schemas.microsoft.com/office/drawing/2014/main" id="{E1734AF2-4C23-02E8-95BC-8693DDB2BFE4}"/>
              </a:ext>
            </a:extLst>
          </p:cNvPr>
          <p:cNvSpPr txBox="1"/>
          <p:nvPr/>
        </p:nvSpPr>
        <p:spPr>
          <a:xfrm>
            <a:off x="3725991" y="3575022"/>
            <a:ext cx="698476" cy="338554"/>
          </a:xfrm>
          <a:prstGeom prst="rect">
            <a:avLst/>
          </a:prstGeom>
          <a:noFill/>
        </p:spPr>
        <p:txBody>
          <a:bodyPr wrap="square" rtlCol="0">
            <a:spAutoFit/>
          </a:bodyPr>
          <a:lstStyle/>
          <a:p>
            <a:r>
              <a:rPr lang="en-US" sz="1600" b="1" dirty="0"/>
              <a:t>$13.0</a:t>
            </a:r>
          </a:p>
        </p:txBody>
      </p:sp>
      <p:sp>
        <p:nvSpPr>
          <p:cNvPr id="14" name="TextBox 13">
            <a:extLst>
              <a:ext uri="{FF2B5EF4-FFF2-40B4-BE49-F238E27FC236}">
                <a16:creationId xmlns:a16="http://schemas.microsoft.com/office/drawing/2014/main" id="{2E32F1E8-A9BE-5DA7-37C5-8E4B8E3F04C6}"/>
              </a:ext>
            </a:extLst>
          </p:cNvPr>
          <p:cNvSpPr txBox="1"/>
          <p:nvPr/>
        </p:nvSpPr>
        <p:spPr>
          <a:xfrm>
            <a:off x="4916021" y="3859827"/>
            <a:ext cx="715722" cy="338554"/>
          </a:xfrm>
          <a:prstGeom prst="rect">
            <a:avLst/>
          </a:prstGeom>
          <a:noFill/>
        </p:spPr>
        <p:txBody>
          <a:bodyPr wrap="square" rtlCol="0">
            <a:spAutoFit/>
          </a:bodyPr>
          <a:lstStyle/>
          <a:p>
            <a:r>
              <a:rPr lang="en-US" sz="1600" b="1" dirty="0"/>
              <a:t>$10.9</a:t>
            </a:r>
          </a:p>
        </p:txBody>
      </p:sp>
      <p:sp>
        <p:nvSpPr>
          <p:cNvPr id="15" name="TextBox 14">
            <a:extLst>
              <a:ext uri="{FF2B5EF4-FFF2-40B4-BE49-F238E27FC236}">
                <a16:creationId xmlns:a16="http://schemas.microsoft.com/office/drawing/2014/main" id="{7F5198C1-A9C3-325D-D2F4-D2FDA33C11FF}"/>
              </a:ext>
            </a:extLst>
          </p:cNvPr>
          <p:cNvSpPr txBox="1"/>
          <p:nvPr/>
        </p:nvSpPr>
        <p:spPr>
          <a:xfrm>
            <a:off x="6096000" y="3505885"/>
            <a:ext cx="721471" cy="338554"/>
          </a:xfrm>
          <a:prstGeom prst="rect">
            <a:avLst/>
          </a:prstGeom>
          <a:noFill/>
        </p:spPr>
        <p:txBody>
          <a:bodyPr wrap="square" rtlCol="0">
            <a:spAutoFit/>
          </a:bodyPr>
          <a:lstStyle/>
          <a:p>
            <a:r>
              <a:rPr lang="en-US" sz="1600" b="1" dirty="0"/>
              <a:t>$13.4</a:t>
            </a:r>
          </a:p>
        </p:txBody>
      </p:sp>
      <p:sp>
        <p:nvSpPr>
          <p:cNvPr id="16" name="TextBox 15">
            <a:extLst>
              <a:ext uri="{FF2B5EF4-FFF2-40B4-BE49-F238E27FC236}">
                <a16:creationId xmlns:a16="http://schemas.microsoft.com/office/drawing/2014/main" id="{66B891DA-03BA-92E0-09BB-F938C77CE917}"/>
              </a:ext>
            </a:extLst>
          </p:cNvPr>
          <p:cNvSpPr txBox="1"/>
          <p:nvPr/>
        </p:nvSpPr>
        <p:spPr>
          <a:xfrm>
            <a:off x="7311791" y="2020561"/>
            <a:ext cx="743231" cy="338554"/>
          </a:xfrm>
          <a:prstGeom prst="rect">
            <a:avLst/>
          </a:prstGeom>
          <a:noFill/>
        </p:spPr>
        <p:txBody>
          <a:bodyPr wrap="square" rtlCol="0">
            <a:spAutoFit/>
          </a:bodyPr>
          <a:lstStyle/>
          <a:p>
            <a:r>
              <a:rPr lang="en-US" sz="1600" b="1" dirty="0"/>
              <a:t>$23.5</a:t>
            </a:r>
          </a:p>
        </p:txBody>
      </p:sp>
      <p:sp>
        <p:nvSpPr>
          <p:cNvPr id="17" name="TextBox 16">
            <a:extLst>
              <a:ext uri="{FF2B5EF4-FFF2-40B4-BE49-F238E27FC236}">
                <a16:creationId xmlns:a16="http://schemas.microsoft.com/office/drawing/2014/main" id="{B0ABF1A2-8532-1FF7-84F0-A3D58E5B978E}"/>
              </a:ext>
            </a:extLst>
          </p:cNvPr>
          <p:cNvSpPr txBox="1"/>
          <p:nvPr/>
        </p:nvSpPr>
        <p:spPr>
          <a:xfrm>
            <a:off x="8504499" y="1401646"/>
            <a:ext cx="819200" cy="338554"/>
          </a:xfrm>
          <a:prstGeom prst="rect">
            <a:avLst/>
          </a:prstGeom>
          <a:noFill/>
        </p:spPr>
        <p:txBody>
          <a:bodyPr wrap="square" rtlCol="0">
            <a:spAutoFit/>
          </a:bodyPr>
          <a:lstStyle/>
          <a:p>
            <a:r>
              <a:rPr lang="en-US" sz="1600" b="1" dirty="0"/>
              <a:t>$28.0</a:t>
            </a:r>
          </a:p>
        </p:txBody>
      </p:sp>
    </p:spTree>
    <p:extLst>
      <p:ext uri="{BB962C8B-B14F-4D97-AF65-F5344CB8AC3E}">
        <p14:creationId xmlns:p14="http://schemas.microsoft.com/office/powerpoint/2010/main" val="1050911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AFA3D9-16E4-1CF7-1336-E0D1E7D26383}"/>
              </a:ext>
            </a:extLst>
          </p:cNvPr>
          <p:cNvPicPr>
            <a:picLocks noChangeAspect="1"/>
          </p:cNvPicPr>
          <p:nvPr/>
        </p:nvPicPr>
        <p:blipFill>
          <a:blip r:embed="rId3"/>
          <a:stretch>
            <a:fillRect/>
          </a:stretch>
        </p:blipFill>
        <p:spPr>
          <a:xfrm>
            <a:off x="0" y="6558980"/>
            <a:ext cx="12192000" cy="291353"/>
          </a:xfrm>
          <a:prstGeom prst="rect">
            <a:avLst/>
          </a:prstGeom>
          <a:ln w="3175">
            <a:solidFill>
              <a:schemeClr val="tx1"/>
            </a:solidFill>
          </a:ln>
        </p:spPr>
      </p:pic>
      <p:sp>
        <p:nvSpPr>
          <p:cNvPr id="7" name="TextBox 6">
            <a:extLst>
              <a:ext uri="{FF2B5EF4-FFF2-40B4-BE49-F238E27FC236}">
                <a16:creationId xmlns:a16="http://schemas.microsoft.com/office/drawing/2014/main" id="{627E01F9-F995-1E9D-823F-BC31CAB87575}"/>
              </a:ext>
            </a:extLst>
          </p:cNvPr>
          <p:cNvSpPr txBox="1"/>
          <p:nvPr/>
        </p:nvSpPr>
        <p:spPr>
          <a:xfrm>
            <a:off x="449737" y="61811"/>
            <a:ext cx="11477012" cy="646331"/>
          </a:xfrm>
          <a:prstGeom prst="rect">
            <a:avLst/>
          </a:prstGeom>
          <a:noFill/>
        </p:spPr>
        <p:txBody>
          <a:bodyPr wrap="square" rtlCol="0">
            <a:spAutoFit/>
          </a:bodyPr>
          <a:lstStyle/>
          <a:p>
            <a:r>
              <a:rPr lang="en-US" sz="3600" b="1" dirty="0"/>
              <a:t>Annual Net Income </a:t>
            </a:r>
            <a:r>
              <a:rPr lang="en-US" sz="2400" b="1" dirty="0"/>
              <a:t>(2018-2023)</a:t>
            </a:r>
          </a:p>
        </p:txBody>
      </p:sp>
      <p:sp>
        <p:nvSpPr>
          <p:cNvPr id="8" name="Rectangle 7">
            <a:extLst>
              <a:ext uri="{FF2B5EF4-FFF2-40B4-BE49-F238E27FC236}">
                <a16:creationId xmlns:a16="http://schemas.microsoft.com/office/drawing/2014/main" id="{C90D2912-9163-5D03-0C46-B2E03B823C10}"/>
              </a:ext>
            </a:extLst>
          </p:cNvPr>
          <p:cNvSpPr/>
          <p:nvPr/>
        </p:nvSpPr>
        <p:spPr>
          <a:xfrm>
            <a:off x="511277" y="68177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5082EA0-D8B1-56B1-7444-0DD336BCADE4}"/>
              </a:ext>
            </a:extLst>
          </p:cNvPr>
          <p:cNvPicPr>
            <a:picLocks noChangeAspect="1"/>
          </p:cNvPicPr>
          <p:nvPr/>
        </p:nvPicPr>
        <p:blipFill>
          <a:blip r:embed="rId3"/>
          <a:stretch>
            <a:fillRect/>
          </a:stretch>
        </p:blipFill>
        <p:spPr>
          <a:xfrm>
            <a:off x="0" y="6558980"/>
            <a:ext cx="12192000" cy="291353"/>
          </a:xfrm>
          <a:prstGeom prst="rect">
            <a:avLst/>
          </a:prstGeom>
          <a:ln w="3175">
            <a:solidFill>
              <a:schemeClr val="tx1"/>
            </a:solidFill>
          </a:ln>
        </p:spPr>
      </p:pic>
      <p:sp>
        <p:nvSpPr>
          <p:cNvPr id="10" name="TextBox 9">
            <a:extLst>
              <a:ext uri="{FF2B5EF4-FFF2-40B4-BE49-F238E27FC236}">
                <a16:creationId xmlns:a16="http://schemas.microsoft.com/office/drawing/2014/main" id="{CE75C161-902B-56FA-D29A-4FB0A89B721B}"/>
              </a:ext>
            </a:extLst>
          </p:cNvPr>
          <p:cNvSpPr txBox="1"/>
          <p:nvPr/>
        </p:nvSpPr>
        <p:spPr>
          <a:xfrm>
            <a:off x="9856326" y="6558880"/>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11" name="Picture 10" descr="Text&#10;&#10;Description automatically generated">
            <a:extLst>
              <a:ext uri="{FF2B5EF4-FFF2-40B4-BE49-F238E27FC236}">
                <a16:creationId xmlns:a16="http://schemas.microsoft.com/office/drawing/2014/main" id="{D2D91FA1-2449-1B8F-945E-8917B4C20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90252"/>
            <a:ext cx="2040704" cy="422673"/>
          </a:xfrm>
          <a:prstGeom prst="rect">
            <a:avLst/>
          </a:prstGeom>
        </p:spPr>
      </p:pic>
      <p:sp>
        <p:nvSpPr>
          <p:cNvPr id="12" name="TextBox 11">
            <a:extLst>
              <a:ext uri="{FF2B5EF4-FFF2-40B4-BE49-F238E27FC236}">
                <a16:creationId xmlns:a16="http://schemas.microsoft.com/office/drawing/2014/main" id="{B2B01327-FEBA-9E47-CAE0-7B836C4FAE54}"/>
              </a:ext>
            </a:extLst>
          </p:cNvPr>
          <p:cNvSpPr txBox="1"/>
          <p:nvPr/>
        </p:nvSpPr>
        <p:spPr>
          <a:xfrm>
            <a:off x="2779752" y="5330939"/>
            <a:ext cx="8091448" cy="277000"/>
          </a:xfrm>
          <a:prstGeom prst="rect">
            <a:avLst/>
          </a:prstGeom>
          <a:noFill/>
        </p:spPr>
        <p:txBody>
          <a:bodyPr wrap="square" rtlCol="0">
            <a:spAutoFit/>
          </a:bodyPr>
          <a:lstStyle/>
          <a:p>
            <a:r>
              <a:rPr lang="en-US" sz="1200" b="1" dirty="0"/>
              <a:t>          2018                               2019                               2020                                2021                               2022                               2023 </a:t>
            </a:r>
          </a:p>
        </p:txBody>
      </p:sp>
      <p:graphicFrame>
        <p:nvGraphicFramePr>
          <p:cNvPr id="13" name="Chart 12">
            <a:extLst>
              <a:ext uri="{FF2B5EF4-FFF2-40B4-BE49-F238E27FC236}">
                <a16:creationId xmlns:a16="http://schemas.microsoft.com/office/drawing/2014/main" id="{82DDA676-5053-469B-64CF-B47872824C44}"/>
              </a:ext>
            </a:extLst>
          </p:cNvPr>
          <p:cNvGraphicFramePr/>
          <p:nvPr>
            <p:extLst>
              <p:ext uri="{D42A27DB-BD31-4B8C-83A1-F6EECF244321}">
                <p14:modId xmlns:p14="http://schemas.microsoft.com/office/powerpoint/2010/main" val="3591148561"/>
              </p:ext>
            </p:extLst>
          </p:nvPr>
        </p:nvGraphicFramePr>
        <p:xfrm>
          <a:off x="1860487" y="1126788"/>
          <a:ext cx="9413124" cy="418885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1B12CDF9-1E71-9E24-D5A7-CC5BE568D07F}"/>
              </a:ext>
            </a:extLst>
          </p:cNvPr>
          <p:cNvSpPr txBox="1"/>
          <p:nvPr/>
        </p:nvSpPr>
        <p:spPr>
          <a:xfrm>
            <a:off x="277204" y="851376"/>
            <a:ext cx="1257299" cy="307777"/>
          </a:xfrm>
          <a:prstGeom prst="rect">
            <a:avLst/>
          </a:prstGeom>
          <a:noFill/>
        </p:spPr>
        <p:txBody>
          <a:bodyPr wrap="square" rtlCol="0">
            <a:spAutoFit/>
          </a:bodyPr>
          <a:lstStyle/>
          <a:p>
            <a:pPr algn="ctr"/>
            <a:r>
              <a:rPr lang="en-US" sz="1400" b="1" dirty="0"/>
              <a:t> ($ millions)</a:t>
            </a:r>
          </a:p>
        </p:txBody>
      </p:sp>
      <p:sp>
        <p:nvSpPr>
          <p:cNvPr id="18" name="TextBox 17">
            <a:extLst>
              <a:ext uri="{FF2B5EF4-FFF2-40B4-BE49-F238E27FC236}">
                <a16:creationId xmlns:a16="http://schemas.microsoft.com/office/drawing/2014/main" id="{B659E128-1651-7EC0-9F39-2B42EC27F8E2}"/>
              </a:ext>
            </a:extLst>
          </p:cNvPr>
          <p:cNvSpPr txBox="1"/>
          <p:nvPr/>
        </p:nvSpPr>
        <p:spPr>
          <a:xfrm>
            <a:off x="7429901" y="2415109"/>
            <a:ext cx="883920" cy="307777"/>
          </a:xfrm>
          <a:prstGeom prst="rect">
            <a:avLst/>
          </a:prstGeom>
          <a:noFill/>
        </p:spPr>
        <p:txBody>
          <a:bodyPr wrap="square" rtlCol="0">
            <a:spAutoFit/>
          </a:bodyPr>
          <a:lstStyle/>
          <a:p>
            <a:r>
              <a:rPr lang="en-US" sz="1200" b="1" dirty="0"/>
              <a:t>$</a:t>
            </a:r>
            <a:r>
              <a:rPr lang="en-US" sz="1400" b="1" dirty="0"/>
              <a:t>1.7</a:t>
            </a:r>
          </a:p>
        </p:txBody>
      </p:sp>
      <p:sp>
        <p:nvSpPr>
          <p:cNvPr id="4" name="TextBox 3">
            <a:extLst>
              <a:ext uri="{FF2B5EF4-FFF2-40B4-BE49-F238E27FC236}">
                <a16:creationId xmlns:a16="http://schemas.microsoft.com/office/drawing/2014/main" id="{6B48E120-D3DD-C4B8-A651-159252E1BD63}"/>
              </a:ext>
            </a:extLst>
          </p:cNvPr>
          <p:cNvSpPr txBox="1"/>
          <p:nvPr/>
        </p:nvSpPr>
        <p:spPr>
          <a:xfrm>
            <a:off x="511277" y="5943600"/>
            <a:ext cx="8411743" cy="307777"/>
          </a:xfrm>
          <a:prstGeom prst="rect">
            <a:avLst/>
          </a:prstGeom>
          <a:noFill/>
        </p:spPr>
        <p:txBody>
          <a:bodyPr wrap="square" rtlCol="0">
            <a:spAutoFit/>
          </a:bodyPr>
          <a:lstStyle/>
          <a:p>
            <a:r>
              <a:rPr lang="en-US" sz="1400" dirty="0"/>
              <a:t>* Income Applicable to Common Stock reflected annual Dividends on preferred stock of $24,152 for 2018-2021</a:t>
            </a:r>
          </a:p>
        </p:txBody>
      </p:sp>
    </p:spTree>
    <p:extLst>
      <p:ext uri="{BB962C8B-B14F-4D97-AF65-F5344CB8AC3E}">
        <p14:creationId xmlns:p14="http://schemas.microsoft.com/office/powerpoint/2010/main" val="91588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5FDE495-1650-A074-74F4-D95EBF15F953}"/>
              </a:ext>
            </a:extLst>
          </p:cNvPr>
          <p:cNvGraphicFramePr/>
          <p:nvPr>
            <p:extLst>
              <p:ext uri="{D42A27DB-BD31-4B8C-83A1-F6EECF244321}">
                <p14:modId xmlns:p14="http://schemas.microsoft.com/office/powerpoint/2010/main" val="3434187461"/>
              </p:ext>
            </p:extLst>
          </p:nvPr>
        </p:nvGraphicFramePr>
        <p:xfrm>
          <a:off x="1055272" y="2140824"/>
          <a:ext cx="9942812" cy="358941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2F4E27A-CBD8-EA1E-1F00-50212ECDB3E2}"/>
              </a:ext>
            </a:extLst>
          </p:cNvPr>
          <p:cNvSpPr txBox="1"/>
          <p:nvPr/>
        </p:nvSpPr>
        <p:spPr>
          <a:xfrm>
            <a:off x="413306" y="14966"/>
            <a:ext cx="8742084" cy="646331"/>
          </a:xfrm>
          <a:prstGeom prst="rect">
            <a:avLst/>
          </a:prstGeom>
          <a:noFill/>
        </p:spPr>
        <p:txBody>
          <a:bodyPr wrap="square" rtlCol="0">
            <a:spAutoFit/>
          </a:bodyPr>
          <a:lstStyle/>
          <a:p>
            <a:r>
              <a:rPr lang="en-US" sz="3600" b="1" dirty="0"/>
              <a:t>Cash and Investments </a:t>
            </a:r>
            <a:r>
              <a:rPr lang="en-US" sz="2400" b="1" dirty="0"/>
              <a:t>(on December 31</a:t>
            </a:r>
            <a:r>
              <a:rPr lang="en-US" sz="2400" b="1" baseline="30000" dirty="0"/>
              <a:t>st</a:t>
            </a:r>
            <a:r>
              <a:rPr lang="en-US" sz="2400" b="1" dirty="0"/>
              <a:t>)</a:t>
            </a:r>
          </a:p>
        </p:txBody>
      </p:sp>
      <p:sp>
        <p:nvSpPr>
          <p:cNvPr id="15" name="TextBox 14">
            <a:extLst>
              <a:ext uri="{FF2B5EF4-FFF2-40B4-BE49-F238E27FC236}">
                <a16:creationId xmlns:a16="http://schemas.microsoft.com/office/drawing/2014/main" id="{4C51B588-EEFA-1A02-AD8B-7519A3E35DD3}"/>
              </a:ext>
            </a:extLst>
          </p:cNvPr>
          <p:cNvSpPr txBox="1"/>
          <p:nvPr/>
        </p:nvSpPr>
        <p:spPr>
          <a:xfrm>
            <a:off x="2648995" y="5771197"/>
            <a:ext cx="8622270" cy="276999"/>
          </a:xfrm>
          <a:prstGeom prst="rect">
            <a:avLst/>
          </a:prstGeom>
          <a:noFill/>
        </p:spPr>
        <p:txBody>
          <a:bodyPr wrap="square" rtlCol="0">
            <a:spAutoFit/>
          </a:bodyPr>
          <a:lstStyle/>
          <a:p>
            <a:r>
              <a:rPr lang="en-US" sz="1200" b="1" dirty="0"/>
              <a:t>      2018                                2019                                2020                                 2021                                2022                               2023</a:t>
            </a:r>
            <a:endParaRPr lang="en-US" sz="1200" dirty="0"/>
          </a:p>
        </p:txBody>
      </p:sp>
      <p:sp>
        <p:nvSpPr>
          <p:cNvPr id="2" name="Rectangle 1">
            <a:extLst>
              <a:ext uri="{FF2B5EF4-FFF2-40B4-BE49-F238E27FC236}">
                <a16:creationId xmlns:a16="http://schemas.microsoft.com/office/drawing/2014/main" id="{36DF6461-02E1-4829-E0D5-BD89F4E29A42}"/>
              </a:ext>
            </a:extLst>
          </p:cNvPr>
          <p:cNvSpPr/>
          <p:nvPr/>
        </p:nvSpPr>
        <p:spPr>
          <a:xfrm>
            <a:off x="511277" y="68177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A3A797-D9E2-CF53-7C4C-D97AFAEC446E}"/>
              </a:ext>
            </a:extLst>
          </p:cNvPr>
          <p:cNvSpPr txBox="1"/>
          <p:nvPr/>
        </p:nvSpPr>
        <p:spPr>
          <a:xfrm>
            <a:off x="101741" y="819984"/>
            <a:ext cx="1615440" cy="307777"/>
          </a:xfrm>
          <a:prstGeom prst="rect">
            <a:avLst/>
          </a:prstGeom>
          <a:noFill/>
        </p:spPr>
        <p:txBody>
          <a:bodyPr wrap="square" rtlCol="0">
            <a:spAutoFit/>
          </a:bodyPr>
          <a:lstStyle/>
          <a:p>
            <a:pPr algn="ctr"/>
            <a:r>
              <a:rPr lang="en-US" sz="1400" b="1" dirty="0"/>
              <a:t> ($ millions)</a:t>
            </a:r>
          </a:p>
        </p:txBody>
      </p:sp>
    </p:spTree>
    <p:extLst>
      <p:ext uri="{BB962C8B-B14F-4D97-AF65-F5344CB8AC3E}">
        <p14:creationId xmlns:p14="http://schemas.microsoft.com/office/powerpoint/2010/main" val="218251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9693A3-8561-AE14-F839-A8877C78E5A1}"/>
              </a:ext>
            </a:extLst>
          </p:cNvPr>
          <p:cNvSpPr/>
          <p:nvPr/>
        </p:nvSpPr>
        <p:spPr>
          <a:xfrm>
            <a:off x="511277" y="68177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A6A9C03-4F3B-2887-26B4-2A3B7B7DC214}"/>
              </a:ext>
            </a:extLst>
          </p:cNvPr>
          <p:cNvPicPr>
            <a:picLocks noChangeAspect="1"/>
          </p:cNvPicPr>
          <p:nvPr/>
        </p:nvPicPr>
        <p:blipFill>
          <a:blip r:embed="rId3"/>
          <a:stretch>
            <a:fillRect/>
          </a:stretch>
        </p:blipFill>
        <p:spPr>
          <a:xfrm>
            <a:off x="0" y="6558980"/>
            <a:ext cx="12192000" cy="45719"/>
          </a:xfrm>
          <a:prstGeom prst="rect">
            <a:avLst/>
          </a:prstGeom>
          <a:ln w="3175">
            <a:solidFill>
              <a:schemeClr val="tx1"/>
            </a:solidFill>
          </a:ln>
        </p:spPr>
      </p:pic>
      <p:sp>
        <p:nvSpPr>
          <p:cNvPr id="5" name="TextBox 4">
            <a:extLst>
              <a:ext uri="{FF2B5EF4-FFF2-40B4-BE49-F238E27FC236}">
                <a16:creationId xmlns:a16="http://schemas.microsoft.com/office/drawing/2014/main" id="{9CFB6BF8-BAB5-D114-0DAA-946CD2F551B5}"/>
              </a:ext>
            </a:extLst>
          </p:cNvPr>
          <p:cNvSpPr txBox="1"/>
          <p:nvPr/>
        </p:nvSpPr>
        <p:spPr>
          <a:xfrm>
            <a:off x="9064556" y="6519968"/>
            <a:ext cx="3133344" cy="338554"/>
          </a:xfrm>
          <a:prstGeom prst="rect">
            <a:avLst/>
          </a:prstGeom>
          <a:noFill/>
        </p:spPr>
        <p:txBody>
          <a:bodyPr wrap="square" rtlCol="0">
            <a:spAutoFit/>
          </a:bodyPr>
          <a:lstStyle/>
          <a:p>
            <a:r>
              <a:rPr lang="en-US" sz="1600" dirty="0">
                <a:solidFill>
                  <a:schemeClr val="bg1"/>
                </a:solidFill>
              </a:rPr>
              <a:t>Tomorrow’s Tech Solutions…Today</a:t>
            </a:r>
          </a:p>
        </p:txBody>
      </p:sp>
      <p:pic>
        <p:nvPicPr>
          <p:cNvPr id="6" name="Picture 5" descr="Text&#10;&#10;Description automatically generated">
            <a:extLst>
              <a:ext uri="{FF2B5EF4-FFF2-40B4-BE49-F238E27FC236}">
                <a16:creationId xmlns:a16="http://schemas.microsoft.com/office/drawing/2014/main" id="{2997668B-683C-3D38-98F9-62644B41A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00619"/>
            <a:ext cx="2040704" cy="55827"/>
          </a:xfrm>
          <a:prstGeom prst="rect">
            <a:avLst/>
          </a:prstGeom>
        </p:spPr>
      </p:pic>
      <p:sp>
        <p:nvSpPr>
          <p:cNvPr id="7" name="TextBox 6">
            <a:extLst>
              <a:ext uri="{FF2B5EF4-FFF2-40B4-BE49-F238E27FC236}">
                <a16:creationId xmlns:a16="http://schemas.microsoft.com/office/drawing/2014/main" id="{DB6FDFFC-928D-DC31-6FAF-63EA4F4B9222}"/>
              </a:ext>
            </a:extLst>
          </p:cNvPr>
          <p:cNvSpPr txBox="1"/>
          <p:nvPr/>
        </p:nvSpPr>
        <p:spPr>
          <a:xfrm>
            <a:off x="9064556" y="6519968"/>
            <a:ext cx="3133344" cy="338554"/>
          </a:xfrm>
          <a:prstGeom prst="rect">
            <a:avLst/>
          </a:prstGeom>
          <a:noFill/>
        </p:spPr>
        <p:txBody>
          <a:bodyPr wrap="square" rtlCol="0">
            <a:spAutoFit/>
          </a:bodyPr>
          <a:lstStyle/>
          <a:p>
            <a:r>
              <a:rPr lang="en-US" sz="1600" dirty="0">
                <a:solidFill>
                  <a:schemeClr val="bg1"/>
                </a:solidFill>
              </a:rPr>
              <a:t>Tomorrow’s Tech Solutions…Today</a:t>
            </a:r>
          </a:p>
        </p:txBody>
      </p:sp>
      <p:pic>
        <p:nvPicPr>
          <p:cNvPr id="8" name="Picture 7" descr="Text&#10;&#10;Description automatically generated">
            <a:extLst>
              <a:ext uri="{FF2B5EF4-FFF2-40B4-BE49-F238E27FC236}">
                <a16:creationId xmlns:a16="http://schemas.microsoft.com/office/drawing/2014/main" id="{929E7350-4524-8A93-CF59-4D0AAD0B3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90252"/>
            <a:ext cx="2040704" cy="422673"/>
          </a:xfrm>
          <a:prstGeom prst="rect">
            <a:avLst/>
          </a:prstGeom>
        </p:spPr>
      </p:pic>
      <p:pic>
        <p:nvPicPr>
          <p:cNvPr id="9" name="Picture 8">
            <a:extLst>
              <a:ext uri="{FF2B5EF4-FFF2-40B4-BE49-F238E27FC236}">
                <a16:creationId xmlns:a16="http://schemas.microsoft.com/office/drawing/2014/main" id="{95255718-43B8-3C48-623E-EA98D07A3FA3}"/>
              </a:ext>
            </a:extLst>
          </p:cNvPr>
          <p:cNvPicPr>
            <a:picLocks noChangeAspect="1"/>
          </p:cNvPicPr>
          <p:nvPr/>
        </p:nvPicPr>
        <p:blipFill>
          <a:blip r:embed="rId3"/>
          <a:stretch>
            <a:fillRect/>
          </a:stretch>
        </p:blipFill>
        <p:spPr>
          <a:xfrm>
            <a:off x="0" y="6558980"/>
            <a:ext cx="12192000" cy="291353"/>
          </a:xfrm>
          <a:prstGeom prst="rect">
            <a:avLst/>
          </a:prstGeom>
          <a:ln w="3175">
            <a:solidFill>
              <a:schemeClr val="tx1"/>
            </a:solidFill>
          </a:ln>
        </p:spPr>
      </p:pic>
      <p:sp>
        <p:nvSpPr>
          <p:cNvPr id="12" name="TextBox 11">
            <a:extLst>
              <a:ext uri="{FF2B5EF4-FFF2-40B4-BE49-F238E27FC236}">
                <a16:creationId xmlns:a16="http://schemas.microsoft.com/office/drawing/2014/main" id="{40484B0A-5765-7B08-8472-93B44C27B9AB}"/>
              </a:ext>
            </a:extLst>
          </p:cNvPr>
          <p:cNvSpPr txBox="1"/>
          <p:nvPr/>
        </p:nvSpPr>
        <p:spPr>
          <a:xfrm>
            <a:off x="416415" y="81164"/>
            <a:ext cx="11299723" cy="646331"/>
          </a:xfrm>
          <a:prstGeom prst="rect">
            <a:avLst/>
          </a:prstGeom>
          <a:noFill/>
        </p:spPr>
        <p:txBody>
          <a:bodyPr wrap="square" rtlCol="0">
            <a:spAutoFit/>
          </a:bodyPr>
          <a:lstStyle/>
          <a:p>
            <a:r>
              <a:rPr lang="en-US" sz="3600" b="1" dirty="0"/>
              <a:t>Strategic Market Focus</a:t>
            </a:r>
          </a:p>
        </p:txBody>
      </p:sp>
      <p:pic>
        <p:nvPicPr>
          <p:cNvPr id="14" name="Picture 13" descr="A collage of different images&#10;&#10;Description automatically generated with low confidence">
            <a:extLst>
              <a:ext uri="{FF2B5EF4-FFF2-40B4-BE49-F238E27FC236}">
                <a16:creationId xmlns:a16="http://schemas.microsoft.com/office/drawing/2014/main" id="{F6B7BC0D-5161-10D2-9050-9DDA53591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20" y="813954"/>
            <a:ext cx="10212315" cy="5744427"/>
          </a:xfrm>
          <a:prstGeom prst="rect">
            <a:avLst/>
          </a:prstGeom>
        </p:spPr>
      </p:pic>
      <p:pic>
        <p:nvPicPr>
          <p:cNvPr id="15" name="Picture 14">
            <a:extLst>
              <a:ext uri="{FF2B5EF4-FFF2-40B4-BE49-F238E27FC236}">
                <a16:creationId xmlns:a16="http://schemas.microsoft.com/office/drawing/2014/main" id="{509ED970-3C9A-A47A-3F3D-C486A137DBB8}"/>
              </a:ext>
            </a:extLst>
          </p:cNvPr>
          <p:cNvPicPr>
            <a:picLocks noChangeAspect="1"/>
          </p:cNvPicPr>
          <p:nvPr/>
        </p:nvPicPr>
        <p:blipFill>
          <a:blip r:embed="rId3"/>
          <a:stretch>
            <a:fillRect/>
          </a:stretch>
        </p:blipFill>
        <p:spPr>
          <a:xfrm>
            <a:off x="0" y="6567055"/>
            <a:ext cx="12192000" cy="290945"/>
          </a:xfrm>
          <a:prstGeom prst="rect">
            <a:avLst/>
          </a:prstGeom>
          <a:ln w="3175">
            <a:solidFill>
              <a:schemeClr val="tx1"/>
            </a:solidFill>
          </a:ln>
        </p:spPr>
      </p:pic>
      <p:sp>
        <p:nvSpPr>
          <p:cNvPr id="16" name="TextBox 15">
            <a:extLst>
              <a:ext uri="{FF2B5EF4-FFF2-40B4-BE49-F238E27FC236}">
                <a16:creationId xmlns:a16="http://schemas.microsoft.com/office/drawing/2014/main" id="{246F0857-1452-10FA-3F44-271199025A9A}"/>
              </a:ext>
            </a:extLst>
          </p:cNvPr>
          <p:cNvSpPr txBox="1"/>
          <p:nvPr/>
        </p:nvSpPr>
        <p:spPr>
          <a:xfrm>
            <a:off x="9855201" y="6572736"/>
            <a:ext cx="2331791"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17" name="Picture 16" descr="Text&#10;&#10;Description automatically generated">
            <a:extLst>
              <a:ext uri="{FF2B5EF4-FFF2-40B4-BE49-F238E27FC236}">
                <a16:creationId xmlns:a16="http://schemas.microsoft.com/office/drawing/2014/main" id="{CA3FDA95-8B35-47C3-A57D-0F8E92635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2" y="6499898"/>
            <a:ext cx="2040704" cy="422673"/>
          </a:xfrm>
          <a:prstGeom prst="rect">
            <a:avLst/>
          </a:prstGeom>
        </p:spPr>
      </p:pic>
    </p:spTree>
    <p:extLst>
      <p:ext uri="{BB962C8B-B14F-4D97-AF65-F5344CB8AC3E}">
        <p14:creationId xmlns:p14="http://schemas.microsoft.com/office/powerpoint/2010/main" val="1832394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C16093-195A-3516-906C-26F4405DD235}"/>
              </a:ext>
            </a:extLst>
          </p:cNvPr>
          <p:cNvGrpSpPr/>
          <p:nvPr/>
        </p:nvGrpSpPr>
        <p:grpSpPr>
          <a:xfrm>
            <a:off x="0" y="6432245"/>
            <a:ext cx="12192000" cy="363679"/>
            <a:chOff x="0" y="6506682"/>
            <a:chExt cx="12192000" cy="365125"/>
          </a:xfrm>
        </p:grpSpPr>
        <p:pic>
          <p:nvPicPr>
            <p:cNvPr id="3" name="Picture 2">
              <a:extLst>
                <a:ext uri="{FF2B5EF4-FFF2-40B4-BE49-F238E27FC236}">
                  <a16:creationId xmlns:a16="http://schemas.microsoft.com/office/drawing/2014/main" id="{5CF8037B-332D-ED70-97DC-EEABE58FF449}"/>
                </a:ext>
              </a:extLst>
            </p:cNvPr>
            <p:cNvPicPr>
              <a:picLocks noChangeAspect="1"/>
            </p:cNvPicPr>
            <p:nvPr/>
          </p:nvPicPr>
          <p:blipFill>
            <a:blip r:embed="rId3"/>
            <a:stretch>
              <a:fillRect/>
            </a:stretch>
          </p:blipFill>
          <p:spPr>
            <a:xfrm>
              <a:off x="0" y="6558980"/>
              <a:ext cx="12192000" cy="291353"/>
            </a:xfrm>
            <a:prstGeom prst="rect">
              <a:avLst/>
            </a:prstGeom>
            <a:ln w="3175">
              <a:solidFill>
                <a:schemeClr val="tx1"/>
              </a:solidFill>
            </a:ln>
          </p:spPr>
        </p:pic>
        <p:sp>
          <p:nvSpPr>
            <p:cNvPr id="4" name="Slide Number Placeholder 1">
              <a:extLst>
                <a:ext uri="{FF2B5EF4-FFF2-40B4-BE49-F238E27FC236}">
                  <a16:creationId xmlns:a16="http://schemas.microsoft.com/office/drawing/2014/main" id="{11BBE819-2CF5-8E15-3892-AE60D8E74162}"/>
                </a:ext>
              </a:extLst>
            </p:cNvPr>
            <p:cNvSpPr txBox="1">
              <a:spLocks/>
            </p:cNvSpPr>
            <p:nvPr/>
          </p:nvSpPr>
          <p:spPr>
            <a:xfrm>
              <a:off x="5904678" y="6506682"/>
              <a:ext cx="3826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209F69-4052-4036-8154-13049D8FF308}" type="slidenum">
                <a:rPr lang="en-US" smtClean="0">
                  <a:solidFill>
                    <a:schemeClr val="bg1"/>
                  </a:solidFill>
                </a:rPr>
                <a:pPr/>
                <a:t>7</a:t>
              </a:fld>
              <a:endParaRPr lang="en-US" dirty="0">
                <a:solidFill>
                  <a:schemeClr val="bg1"/>
                </a:solidFill>
              </a:endParaRPr>
            </a:p>
          </p:txBody>
        </p:sp>
      </p:grpSp>
      <p:sp>
        <p:nvSpPr>
          <p:cNvPr id="5" name="TextBox 4">
            <a:extLst>
              <a:ext uri="{FF2B5EF4-FFF2-40B4-BE49-F238E27FC236}">
                <a16:creationId xmlns:a16="http://schemas.microsoft.com/office/drawing/2014/main" id="{305303B3-846D-32BF-5D36-7CDAEE741E86}"/>
              </a:ext>
            </a:extLst>
          </p:cNvPr>
          <p:cNvSpPr txBox="1"/>
          <p:nvPr/>
        </p:nvSpPr>
        <p:spPr>
          <a:xfrm>
            <a:off x="390525" y="120567"/>
            <a:ext cx="11477012" cy="646331"/>
          </a:xfrm>
          <a:prstGeom prst="rect">
            <a:avLst/>
          </a:prstGeom>
          <a:noFill/>
        </p:spPr>
        <p:txBody>
          <a:bodyPr wrap="square" rtlCol="0">
            <a:spAutoFit/>
          </a:bodyPr>
          <a:lstStyle/>
          <a:p>
            <a:r>
              <a:rPr lang="en-US" sz="3600" b="1" dirty="0"/>
              <a:t>Research and Development Initiatives </a:t>
            </a:r>
            <a:endParaRPr lang="en-US" sz="3600" dirty="0"/>
          </a:p>
        </p:txBody>
      </p:sp>
      <p:sp>
        <p:nvSpPr>
          <p:cNvPr id="7" name="TextBox 6">
            <a:extLst>
              <a:ext uri="{FF2B5EF4-FFF2-40B4-BE49-F238E27FC236}">
                <a16:creationId xmlns:a16="http://schemas.microsoft.com/office/drawing/2014/main" id="{BC1E74D7-9B3B-2226-85D5-5901145D9B41}"/>
              </a:ext>
            </a:extLst>
          </p:cNvPr>
          <p:cNvSpPr txBox="1"/>
          <p:nvPr/>
        </p:nvSpPr>
        <p:spPr>
          <a:xfrm>
            <a:off x="9856329" y="6475756"/>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8" name="Picture 7" descr="Text&#10;&#10;Description automatically generated">
            <a:extLst>
              <a:ext uri="{FF2B5EF4-FFF2-40B4-BE49-F238E27FC236}">
                <a16:creationId xmlns:a16="http://schemas.microsoft.com/office/drawing/2014/main" id="{D4E5F346-9C36-6F59-D7EB-3D61901A5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07128"/>
            <a:ext cx="2040704" cy="422673"/>
          </a:xfrm>
          <a:prstGeom prst="rect">
            <a:avLst/>
          </a:prstGeom>
        </p:spPr>
      </p:pic>
      <p:sp>
        <p:nvSpPr>
          <p:cNvPr id="11" name="Rectangle 10">
            <a:extLst>
              <a:ext uri="{FF2B5EF4-FFF2-40B4-BE49-F238E27FC236}">
                <a16:creationId xmlns:a16="http://schemas.microsoft.com/office/drawing/2014/main" id="{A1B3ED0A-DF8F-7ED4-AFD6-16A6E208F25B}"/>
              </a:ext>
            </a:extLst>
          </p:cNvPr>
          <p:cNvSpPr/>
          <p:nvPr/>
        </p:nvSpPr>
        <p:spPr>
          <a:xfrm>
            <a:off x="476373" y="758252"/>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in a black robe in front of a screen&#10;&#10;Description automatically generated">
            <a:extLst>
              <a:ext uri="{FF2B5EF4-FFF2-40B4-BE49-F238E27FC236}">
                <a16:creationId xmlns:a16="http://schemas.microsoft.com/office/drawing/2014/main" id="{EFDA2B26-C843-38C1-CA9B-49070734269E}"/>
              </a:ext>
            </a:extLst>
          </p:cNvPr>
          <p:cNvPicPr>
            <a:picLocks noChangeAspect="1"/>
          </p:cNvPicPr>
          <p:nvPr/>
        </p:nvPicPr>
        <p:blipFill rotWithShape="1">
          <a:blip r:embed="rId5">
            <a:extLst>
              <a:ext uri="{28A0092B-C50C-407E-A947-70E740481C1C}">
                <a14:useLocalDpi xmlns:a14="http://schemas.microsoft.com/office/drawing/2010/main" val="0"/>
              </a:ext>
            </a:extLst>
          </a:blip>
          <a:srcRect l="13849" r="41617"/>
          <a:stretch/>
        </p:blipFill>
        <p:spPr>
          <a:xfrm rot="5400000">
            <a:off x="1773097" y="624654"/>
            <a:ext cx="3031625" cy="5105533"/>
          </a:xfrm>
          <a:prstGeom prst="rect">
            <a:avLst/>
          </a:prstGeom>
        </p:spPr>
      </p:pic>
      <p:sp>
        <p:nvSpPr>
          <p:cNvPr id="9" name="TextBox 8">
            <a:extLst>
              <a:ext uri="{FF2B5EF4-FFF2-40B4-BE49-F238E27FC236}">
                <a16:creationId xmlns:a16="http://schemas.microsoft.com/office/drawing/2014/main" id="{B75D3155-63B3-B616-561D-372BE2B53918}"/>
              </a:ext>
            </a:extLst>
          </p:cNvPr>
          <p:cNvSpPr txBox="1"/>
          <p:nvPr/>
        </p:nvSpPr>
        <p:spPr>
          <a:xfrm>
            <a:off x="6350324" y="2335597"/>
            <a:ext cx="4945380" cy="2000548"/>
          </a:xfrm>
          <a:prstGeom prst="rect">
            <a:avLst/>
          </a:prstGeom>
          <a:noFill/>
        </p:spPr>
        <p:txBody>
          <a:bodyPr wrap="square" rtlCol="0">
            <a:spAutoFit/>
          </a:bodyPr>
          <a:lstStyle/>
          <a:p>
            <a:pPr algn="ctr"/>
            <a:r>
              <a:rPr lang="en-US" sz="2000" b="1" i="1" dirty="0"/>
              <a:t>“Stoichiometric Engineering of Rotary Metal Oxide Targets for Thin Film Applications: A Focus on Zinc Oxide Based Alternatives”</a:t>
            </a:r>
          </a:p>
          <a:p>
            <a:pPr algn="ctr"/>
            <a:endParaRPr lang="en-US" sz="2400" dirty="0"/>
          </a:p>
          <a:p>
            <a:pPr algn="ctr"/>
            <a:r>
              <a:rPr lang="en-US" dirty="0"/>
              <a:t>Presented by Jing Yang, PhD.</a:t>
            </a:r>
          </a:p>
          <a:p>
            <a:pPr algn="ctr"/>
            <a:r>
              <a:rPr lang="en-US" dirty="0"/>
              <a:t>Sr. Product Development Engineer</a:t>
            </a:r>
          </a:p>
        </p:txBody>
      </p:sp>
      <p:sp>
        <p:nvSpPr>
          <p:cNvPr id="6" name="TextBox 5">
            <a:extLst>
              <a:ext uri="{FF2B5EF4-FFF2-40B4-BE49-F238E27FC236}">
                <a16:creationId xmlns:a16="http://schemas.microsoft.com/office/drawing/2014/main" id="{47084F16-5D2F-F4A6-C40D-7AC8930F8255}"/>
              </a:ext>
            </a:extLst>
          </p:cNvPr>
          <p:cNvSpPr txBox="1"/>
          <p:nvPr/>
        </p:nvSpPr>
        <p:spPr>
          <a:xfrm>
            <a:off x="381000" y="4985960"/>
            <a:ext cx="5858338" cy="923330"/>
          </a:xfrm>
          <a:prstGeom prst="rect">
            <a:avLst/>
          </a:prstGeom>
          <a:noFill/>
        </p:spPr>
        <p:txBody>
          <a:bodyPr wrap="square" rtlCol="0">
            <a:spAutoFit/>
          </a:bodyPr>
          <a:lstStyle/>
          <a:p>
            <a:pPr algn="ctr"/>
            <a:r>
              <a:rPr lang="en-US" dirty="0"/>
              <a:t>International Conference on Metallurgical Thin Film Coatings</a:t>
            </a:r>
          </a:p>
          <a:p>
            <a:pPr algn="ctr"/>
            <a:r>
              <a:rPr lang="en-US" dirty="0"/>
              <a:t>San Diego, California</a:t>
            </a:r>
          </a:p>
          <a:p>
            <a:pPr algn="ctr"/>
            <a:r>
              <a:rPr lang="en-US" dirty="0"/>
              <a:t>May 2024</a:t>
            </a:r>
          </a:p>
        </p:txBody>
      </p:sp>
    </p:spTree>
    <p:extLst>
      <p:ext uri="{BB962C8B-B14F-4D97-AF65-F5344CB8AC3E}">
        <p14:creationId xmlns:p14="http://schemas.microsoft.com/office/powerpoint/2010/main" val="3230687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ircular image of several images&#10;&#10;Description automatically generated">
            <a:extLst>
              <a:ext uri="{FF2B5EF4-FFF2-40B4-BE49-F238E27FC236}">
                <a16:creationId xmlns:a16="http://schemas.microsoft.com/office/drawing/2014/main" id="{90E3D7C5-5B83-D85F-2AD6-63069E19E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75" y="1668780"/>
            <a:ext cx="7938347" cy="4465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63CEC5-72E9-55AD-A1B8-DC9AD6F9DBDB}"/>
              </a:ext>
            </a:extLst>
          </p:cNvPr>
          <p:cNvSpPr/>
          <p:nvPr/>
        </p:nvSpPr>
        <p:spPr>
          <a:xfrm>
            <a:off x="511277" y="636056"/>
            <a:ext cx="11391164" cy="45719"/>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D6C93E5-D72B-A0B0-95F4-61F8307FDC6F}"/>
              </a:ext>
            </a:extLst>
          </p:cNvPr>
          <p:cNvSpPr txBox="1"/>
          <p:nvPr/>
        </p:nvSpPr>
        <p:spPr>
          <a:xfrm>
            <a:off x="428014" y="22957"/>
            <a:ext cx="10321050" cy="646331"/>
          </a:xfrm>
          <a:prstGeom prst="rect">
            <a:avLst/>
          </a:prstGeom>
          <a:noFill/>
        </p:spPr>
        <p:txBody>
          <a:bodyPr wrap="square" rtlCol="0">
            <a:spAutoFit/>
          </a:bodyPr>
          <a:lstStyle/>
          <a:p>
            <a:r>
              <a:rPr lang="en-US" sz="3600" b="1" dirty="0"/>
              <a:t>Zinc Tin Oxide Market Opportunities </a:t>
            </a:r>
          </a:p>
        </p:txBody>
      </p:sp>
      <p:sp>
        <p:nvSpPr>
          <p:cNvPr id="5" name="TextBox 4">
            <a:extLst>
              <a:ext uri="{FF2B5EF4-FFF2-40B4-BE49-F238E27FC236}">
                <a16:creationId xmlns:a16="http://schemas.microsoft.com/office/drawing/2014/main" id="{661D343B-1537-911B-2E9E-346B4DF1103C}"/>
              </a:ext>
            </a:extLst>
          </p:cNvPr>
          <p:cNvSpPr txBox="1"/>
          <p:nvPr/>
        </p:nvSpPr>
        <p:spPr>
          <a:xfrm>
            <a:off x="5499399" y="2162502"/>
            <a:ext cx="6519617"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Company is investing in development of new applications which include:</a:t>
            </a:r>
          </a:p>
          <a:p>
            <a:pPr marL="742950" lvl="1" indent="-285750">
              <a:buFont typeface="Wingdings" panose="05000000000000000000" pitchFamily="2" charset="2"/>
              <a:buChar char="§"/>
            </a:pPr>
            <a:r>
              <a:rPr lang="en-US" sz="2000" dirty="0"/>
              <a:t>Electrically conductive Zinc Tin Oxide </a:t>
            </a:r>
          </a:p>
          <a:p>
            <a:pPr marL="742950" lvl="1" indent="-285750">
              <a:buFont typeface="Wingdings" panose="05000000000000000000" pitchFamily="2" charset="2"/>
              <a:buChar char="§"/>
            </a:pPr>
            <a:r>
              <a:rPr lang="en-US" sz="2000" dirty="0"/>
              <a:t>Sputtering targets for transparent electronics  </a:t>
            </a:r>
          </a:p>
          <a:p>
            <a:pPr marL="742950" lvl="1" indent="-285750">
              <a:buFont typeface="Wingdings" panose="05000000000000000000" pitchFamily="2" charset="2"/>
              <a:buChar char="§"/>
            </a:pPr>
            <a:r>
              <a:rPr lang="en-US" sz="2000" dirty="0"/>
              <a:t>Custom powder solutions</a:t>
            </a:r>
          </a:p>
          <a:p>
            <a:pPr marL="742950" lvl="1" indent="-285750">
              <a:buFont typeface="Wingdings" panose="05000000000000000000" pitchFamily="2" charset="2"/>
              <a:buChar char="§"/>
            </a:pPr>
            <a:r>
              <a:rPr lang="en-US" sz="2000" dirty="0"/>
              <a:t>Electrically conductive Molybdenum Oxide material</a:t>
            </a:r>
          </a:p>
          <a:p>
            <a:pPr marL="742950" lvl="1" indent="-285750">
              <a:buFont typeface="Wingdings" panose="05000000000000000000" pitchFamily="2" charset="2"/>
              <a:buChar char="§"/>
            </a:pPr>
            <a:r>
              <a:rPr lang="en-US" sz="2000" dirty="0"/>
              <a:t>Additional vacuum hot pressing applications</a:t>
            </a:r>
          </a:p>
          <a:p>
            <a:endParaRPr lang="en-US" sz="2000" dirty="0"/>
          </a:p>
          <a:p>
            <a:pPr marL="285750" indent="-285750">
              <a:buFont typeface="Arial" panose="020B0604020202020204" pitchFamily="34" charset="0"/>
              <a:buChar char="•"/>
            </a:pPr>
            <a:r>
              <a:rPr lang="en-US" sz="2000" dirty="0"/>
              <a:t>SCI has a patent for specific technology that protects the Company’s processes used in achieving superior bonding for rotatable targets.</a:t>
            </a:r>
          </a:p>
        </p:txBody>
      </p:sp>
    </p:spTree>
    <p:extLst>
      <p:ext uri="{BB962C8B-B14F-4D97-AF65-F5344CB8AC3E}">
        <p14:creationId xmlns:p14="http://schemas.microsoft.com/office/powerpoint/2010/main" val="162487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58DD3-B481-DD20-BE23-A14D59970544}"/>
              </a:ext>
            </a:extLst>
          </p:cNvPr>
          <p:cNvSpPr/>
          <p:nvPr/>
        </p:nvSpPr>
        <p:spPr>
          <a:xfrm>
            <a:off x="511277" y="678042"/>
            <a:ext cx="11391164" cy="49454"/>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99DAFA2-D9C9-11BF-A024-B66B806DB998}"/>
              </a:ext>
            </a:extLst>
          </p:cNvPr>
          <p:cNvPicPr>
            <a:picLocks noChangeAspect="1"/>
          </p:cNvPicPr>
          <p:nvPr/>
        </p:nvPicPr>
        <p:blipFill>
          <a:blip r:embed="rId3"/>
          <a:stretch>
            <a:fillRect/>
          </a:stretch>
        </p:blipFill>
        <p:spPr>
          <a:xfrm>
            <a:off x="0" y="6542843"/>
            <a:ext cx="12192000" cy="315157"/>
          </a:xfrm>
          <a:prstGeom prst="rect">
            <a:avLst/>
          </a:prstGeom>
          <a:ln w="3175">
            <a:solidFill>
              <a:schemeClr val="tx1"/>
            </a:solidFill>
          </a:ln>
        </p:spPr>
      </p:pic>
      <p:sp>
        <p:nvSpPr>
          <p:cNvPr id="6" name="TextBox 5">
            <a:extLst>
              <a:ext uri="{FF2B5EF4-FFF2-40B4-BE49-F238E27FC236}">
                <a16:creationId xmlns:a16="http://schemas.microsoft.com/office/drawing/2014/main" id="{A5167236-D290-374B-F297-7CDC6FA63484}"/>
              </a:ext>
            </a:extLst>
          </p:cNvPr>
          <p:cNvSpPr txBox="1"/>
          <p:nvPr/>
        </p:nvSpPr>
        <p:spPr>
          <a:xfrm>
            <a:off x="416042" y="97896"/>
            <a:ext cx="9648536" cy="646331"/>
          </a:xfrm>
          <a:prstGeom prst="rect">
            <a:avLst/>
          </a:prstGeom>
          <a:noFill/>
        </p:spPr>
        <p:txBody>
          <a:bodyPr wrap="square" rtlCol="0">
            <a:spAutoFit/>
          </a:bodyPr>
          <a:lstStyle/>
          <a:p>
            <a:r>
              <a:rPr lang="en-US" sz="3600" b="1" dirty="0"/>
              <a:t>Exhibitor at Six Industry Trade Shows in 2024</a:t>
            </a:r>
            <a:endParaRPr lang="en-US" sz="3600" dirty="0"/>
          </a:p>
        </p:txBody>
      </p:sp>
      <p:sp>
        <p:nvSpPr>
          <p:cNvPr id="8" name="TextBox 7">
            <a:extLst>
              <a:ext uri="{FF2B5EF4-FFF2-40B4-BE49-F238E27FC236}">
                <a16:creationId xmlns:a16="http://schemas.microsoft.com/office/drawing/2014/main" id="{572A59A4-E738-D231-EEE7-1665067A95BD}"/>
              </a:ext>
            </a:extLst>
          </p:cNvPr>
          <p:cNvSpPr txBox="1"/>
          <p:nvPr/>
        </p:nvSpPr>
        <p:spPr>
          <a:xfrm>
            <a:off x="9856326" y="6558880"/>
            <a:ext cx="2316806" cy="276999"/>
          </a:xfrm>
          <a:prstGeom prst="rect">
            <a:avLst/>
          </a:prstGeom>
          <a:noFill/>
        </p:spPr>
        <p:txBody>
          <a:bodyPr wrap="square" rtlCol="0">
            <a:spAutoFit/>
          </a:bodyPr>
          <a:lstStyle/>
          <a:p>
            <a:r>
              <a:rPr lang="en-US" sz="1200" dirty="0">
                <a:solidFill>
                  <a:schemeClr val="bg1"/>
                </a:solidFill>
              </a:rPr>
              <a:t>Tomorrow’s Tech Solutions…Today</a:t>
            </a:r>
          </a:p>
        </p:txBody>
      </p:sp>
      <p:pic>
        <p:nvPicPr>
          <p:cNvPr id="9" name="Picture 8" descr="Text&#10;&#10;Description automatically generated">
            <a:extLst>
              <a:ext uri="{FF2B5EF4-FFF2-40B4-BE49-F238E27FC236}">
                <a16:creationId xmlns:a16="http://schemas.microsoft.com/office/drawing/2014/main" id="{560F7527-E47F-28E8-33EA-C980D41FD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90252"/>
            <a:ext cx="2040704" cy="422673"/>
          </a:xfrm>
          <a:prstGeom prst="rect">
            <a:avLst/>
          </a:prstGeom>
        </p:spPr>
      </p:pic>
      <p:pic>
        <p:nvPicPr>
          <p:cNvPr id="1042" name="Picture 18" descr="Image result for icmctf 2023">
            <a:extLst>
              <a:ext uri="{FF2B5EF4-FFF2-40B4-BE49-F238E27FC236}">
                <a16:creationId xmlns:a16="http://schemas.microsoft.com/office/drawing/2014/main" id="{F537953A-980D-1925-2356-CD2EFA6BE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77" y="3949652"/>
            <a:ext cx="3038475" cy="695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F5B8B50-4237-6D52-1DCC-9DEB7732F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1374" y="1759798"/>
            <a:ext cx="1958238" cy="653442"/>
          </a:xfrm>
          <a:prstGeom prst="rect">
            <a:avLst/>
          </a:prstGeom>
        </p:spPr>
      </p:pic>
      <p:pic>
        <p:nvPicPr>
          <p:cNvPr id="28" name="Picture 27" descr="A picture containing text, font, logo, graphics&#10;&#10;Description automatically generated">
            <a:extLst>
              <a:ext uri="{FF2B5EF4-FFF2-40B4-BE49-F238E27FC236}">
                <a16:creationId xmlns:a16="http://schemas.microsoft.com/office/drawing/2014/main" id="{F2E4B85B-5BE6-18EC-E04B-C7BB3291D8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6806" y="4264083"/>
            <a:ext cx="1871611" cy="607805"/>
          </a:xfrm>
          <a:prstGeom prst="rect">
            <a:avLst/>
          </a:prstGeom>
        </p:spPr>
      </p:pic>
      <p:pic>
        <p:nvPicPr>
          <p:cNvPr id="30" name="Picture 29" descr="A black and red logo&#10;&#10;Description automatically generated with low confidence">
            <a:extLst>
              <a:ext uri="{FF2B5EF4-FFF2-40B4-BE49-F238E27FC236}">
                <a16:creationId xmlns:a16="http://schemas.microsoft.com/office/drawing/2014/main" id="{D558F115-FC32-E67E-AEE9-B643DD5C0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898" y="1745229"/>
            <a:ext cx="1871611" cy="624536"/>
          </a:xfrm>
          <a:prstGeom prst="rect">
            <a:avLst/>
          </a:prstGeom>
        </p:spPr>
      </p:pic>
      <p:pic>
        <p:nvPicPr>
          <p:cNvPr id="25" name="Picture 24" descr="A close up of a stone surface&#10;&#10;Description automatically generated">
            <a:extLst>
              <a:ext uri="{FF2B5EF4-FFF2-40B4-BE49-F238E27FC236}">
                <a16:creationId xmlns:a16="http://schemas.microsoft.com/office/drawing/2014/main" id="{D5B0E8D2-637E-D2E1-5EB2-694FE01BB7A5}"/>
              </a:ext>
            </a:extLst>
          </p:cNvPr>
          <p:cNvPicPr>
            <a:picLocks noChangeAspect="1"/>
          </p:cNvPicPr>
          <p:nvPr/>
        </p:nvPicPr>
        <p:blipFill rotWithShape="1">
          <a:blip r:embed="rId9">
            <a:extLst>
              <a:ext uri="{28A0092B-C50C-407E-A947-70E740481C1C}">
                <a14:useLocalDpi xmlns:a14="http://schemas.microsoft.com/office/drawing/2010/main" val="0"/>
              </a:ext>
            </a:extLst>
          </a:blip>
          <a:srcRect r="71313"/>
          <a:stretch/>
        </p:blipFill>
        <p:spPr>
          <a:xfrm>
            <a:off x="4346496" y="3818845"/>
            <a:ext cx="2119814" cy="957534"/>
          </a:xfrm>
          <a:prstGeom prst="rect">
            <a:avLst/>
          </a:prstGeom>
        </p:spPr>
      </p:pic>
      <p:pic>
        <p:nvPicPr>
          <p:cNvPr id="1028" name="Picture 4" descr="Image result for SVC TechCon 2024">
            <a:extLst>
              <a:ext uri="{FF2B5EF4-FFF2-40B4-BE49-F238E27FC236}">
                <a16:creationId xmlns:a16="http://schemas.microsoft.com/office/drawing/2014/main" id="{DE597B19-9E65-5491-2529-EC3BF7C043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8927" y="1483571"/>
            <a:ext cx="1466095" cy="9822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5369BD-BFEE-A73C-171F-D1377FCD1B6C}"/>
              </a:ext>
            </a:extLst>
          </p:cNvPr>
          <p:cNvSpPr txBox="1"/>
          <p:nvPr/>
        </p:nvSpPr>
        <p:spPr>
          <a:xfrm>
            <a:off x="994724" y="2619631"/>
            <a:ext cx="2174786" cy="338554"/>
          </a:xfrm>
          <a:prstGeom prst="rect">
            <a:avLst/>
          </a:prstGeom>
          <a:noFill/>
        </p:spPr>
        <p:txBody>
          <a:bodyPr wrap="square" rtlCol="0">
            <a:spAutoFit/>
          </a:bodyPr>
          <a:lstStyle/>
          <a:p>
            <a:r>
              <a:rPr lang="en-US" sz="1600" b="1" dirty="0"/>
              <a:t>January 31-February 2</a:t>
            </a:r>
          </a:p>
        </p:txBody>
      </p:sp>
      <p:sp>
        <p:nvSpPr>
          <p:cNvPr id="11" name="TextBox 10">
            <a:extLst>
              <a:ext uri="{FF2B5EF4-FFF2-40B4-BE49-F238E27FC236}">
                <a16:creationId xmlns:a16="http://schemas.microsoft.com/office/drawing/2014/main" id="{73ECF6A4-7D17-E37E-98FF-DCD13F429E5A}"/>
              </a:ext>
            </a:extLst>
          </p:cNvPr>
          <p:cNvSpPr txBox="1"/>
          <p:nvPr/>
        </p:nvSpPr>
        <p:spPr>
          <a:xfrm>
            <a:off x="4942705" y="2607276"/>
            <a:ext cx="1155357" cy="338554"/>
          </a:xfrm>
          <a:prstGeom prst="rect">
            <a:avLst/>
          </a:prstGeom>
          <a:noFill/>
        </p:spPr>
        <p:txBody>
          <a:bodyPr wrap="square" rtlCol="0">
            <a:spAutoFit/>
          </a:bodyPr>
          <a:lstStyle/>
          <a:p>
            <a:r>
              <a:rPr lang="en-US" sz="1600" b="1" dirty="0"/>
              <a:t>April 21-25</a:t>
            </a:r>
          </a:p>
        </p:txBody>
      </p:sp>
      <p:sp>
        <p:nvSpPr>
          <p:cNvPr id="12" name="TextBox 11">
            <a:extLst>
              <a:ext uri="{FF2B5EF4-FFF2-40B4-BE49-F238E27FC236}">
                <a16:creationId xmlns:a16="http://schemas.microsoft.com/office/drawing/2014/main" id="{2D58C1B6-922E-DA41-5EA8-BFF555DCC432}"/>
              </a:ext>
            </a:extLst>
          </p:cNvPr>
          <p:cNvSpPr txBox="1"/>
          <p:nvPr/>
        </p:nvSpPr>
        <p:spPr>
          <a:xfrm>
            <a:off x="8421131" y="5086377"/>
            <a:ext cx="1334529" cy="338554"/>
          </a:xfrm>
          <a:prstGeom prst="rect">
            <a:avLst/>
          </a:prstGeom>
          <a:noFill/>
        </p:spPr>
        <p:txBody>
          <a:bodyPr wrap="square" rtlCol="0">
            <a:spAutoFit/>
          </a:bodyPr>
          <a:lstStyle/>
          <a:p>
            <a:r>
              <a:rPr lang="en-US" sz="1600" b="1" dirty="0"/>
              <a:t>August 18-22</a:t>
            </a:r>
          </a:p>
        </p:txBody>
      </p:sp>
      <p:sp>
        <p:nvSpPr>
          <p:cNvPr id="13" name="TextBox 12">
            <a:extLst>
              <a:ext uri="{FF2B5EF4-FFF2-40B4-BE49-F238E27FC236}">
                <a16:creationId xmlns:a16="http://schemas.microsoft.com/office/drawing/2014/main" id="{65D55D06-4012-75C2-FBAE-3C44DB92C2EC}"/>
              </a:ext>
            </a:extLst>
          </p:cNvPr>
          <p:cNvSpPr txBox="1"/>
          <p:nvPr/>
        </p:nvSpPr>
        <p:spPr>
          <a:xfrm>
            <a:off x="8543309" y="2606217"/>
            <a:ext cx="877330" cy="338554"/>
          </a:xfrm>
          <a:prstGeom prst="rect">
            <a:avLst/>
          </a:prstGeom>
          <a:noFill/>
        </p:spPr>
        <p:txBody>
          <a:bodyPr wrap="square" rtlCol="0">
            <a:spAutoFit/>
          </a:bodyPr>
          <a:lstStyle/>
          <a:p>
            <a:r>
              <a:rPr lang="en-US" sz="1600" b="1" dirty="0"/>
              <a:t>May 6-9</a:t>
            </a:r>
          </a:p>
        </p:txBody>
      </p:sp>
      <p:sp>
        <p:nvSpPr>
          <p:cNvPr id="14" name="TextBox 13">
            <a:extLst>
              <a:ext uri="{FF2B5EF4-FFF2-40B4-BE49-F238E27FC236}">
                <a16:creationId xmlns:a16="http://schemas.microsoft.com/office/drawing/2014/main" id="{D83EC360-BD0D-686F-3C6B-7A45CAD3CE7F}"/>
              </a:ext>
            </a:extLst>
          </p:cNvPr>
          <p:cNvSpPr txBox="1"/>
          <p:nvPr/>
        </p:nvSpPr>
        <p:spPr>
          <a:xfrm>
            <a:off x="1624907" y="5127018"/>
            <a:ext cx="1303630" cy="338554"/>
          </a:xfrm>
          <a:prstGeom prst="rect">
            <a:avLst/>
          </a:prstGeom>
          <a:noFill/>
        </p:spPr>
        <p:txBody>
          <a:bodyPr wrap="square" rtlCol="0">
            <a:spAutoFit/>
          </a:bodyPr>
          <a:lstStyle/>
          <a:p>
            <a:r>
              <a:rPr lang="en-US" sz="1600" b="1" dirty="0"/>
              <a:t>May 15-24</a:t>
            </a:r>
          </a:p>
        </p:txBody>
      </p:sp>
      <p:sp>
        <p:nvSpPr>
          <p:cNvPr id="15" name="TextBox 14">
            <a:extLst>
              <a:ext uri="{FF2B5EF4-FFF2-40B4-BE49-F238E27FC236}">
                <a16:creationId xmlns:a16="http://schemas.microsoft.com/office/drawing/2014/main" id="{0E69890C-B0F3-4232-050D-32C851784130}"/>
              </a:ext>
            </a:extLst>
          </p:cNvPr>
          <p:cNvSpPr txBox="1"/>
          <p:nvPr/>
        </p:nvSpPr>
        <p:spPr>
          <a:xfrm>
            <a:off x="4924156" y="5128051"/>
            <a:ext cx="1353065" cy="338554"/>
          </a:xfrm>
          <a:prstGeom prst="rect">
            <a:avLst/>
          </a:prstGeom>
          <a:noFill/>
        </p:spPr>
        <p:txBody>
          <a:bodyPr wrap="square" rtlCol="0">
            <a:spAutoFit/>
          </a:bodyPr>
          <a:lstStyle/>
          <a:p>
            <a:r>
              <a:rPr lang="en-US" sz="1600" b="1" dirty="0"/>
              <a:t>June 24-27</a:t>
            </a:r>
          </a:p>
        </p:txBody>
      </p:sp>
    </p:spTree>
    <p:extLst>
      <p:ext uri="{BB962C8B-B14F-4D97-AF65-F5344CB8AC3E}">
        <p14:creationId xmlns:p14="http://schemas.microsoft.com/office/powerpoint/2010/main" val="1416990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16978</TotalTime>
  <Words>1090</Words>
  <Application>Microsoft Office PowerPoint</Application>
  <PresentationFormat>Widescreen</PresentationFormat>
  <Paragraphs>156</Paragraphs>
  <Slides>14</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freight-sans-pro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Lentz</dc:creator>
  <cp:lastModifiedBy>Thomas Pickens</cp:lastModifiedBy>
  <cp:revision>115</cp:revision>
  <cp:lastPrinted>2024-06-04T11:18:05Z</cp:lastPrinted>
  <dcterms:created xsi:type="dcterms:W3CDTF">2023-05-22T12:27:24Z</dcterms:created>
  <dcterms:modified xsi:type="dcterms:W3CDTF">2024-06-06T18:47:45Z</dcterms:modified>
</cp:coreProperties>
</file>